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4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5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6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handoutMasterIdLst>
    <p:handoutMasterId r:id="rId16"/>
  </p:handoutMasterIdLst>
  <p:sldIdLst>
    <p:sldId id="344" r:id="rId2"/>
    <p:sldId id="267" r:id="rId3"/>
    <p:sldId id="355" r:id="rId4"/>
    <p:sldId id="356" r:id="rId5"/>
    <p:sldId id="332" r:id="rId6"/>
    <p:sldId id="278" r:id="rId7"/>
    <p:sldId id="359" r:id="rId8"/>
    <p:sldId id="363" r:id="rId9"/>
    <p:sldId id="280" r:id="rId10"/>
    <p:sldId id="346" r:id="rId11"/>
    <p:sldId id="317" r:id="rId12"/>
    <p:sldId id="360" r:id="rId13"/>
    <p:sldId id="321" r:id="rId14"/>
    <p:sldId id="322" r:id="rId15"/>
  </p:sldIdLst>
  <p:sldSz cx="12192000" cy="6858000"/>
  <p:notesSz cx="6797675" cy="9928225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9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בנה תמיר" userId="89cd7c2eb8b7f520" providerId="LiveId" clId="{2847D218-601B-4DBA-B18C-B9EB0A7A69AC}"/>
    <pc:docChg chg="delSld">
      <pc:chgData name="ליבנה תמיר" userId="89cd7c2eb8b7f520" providerId="LiveId" clId="{2847D218-601B-4DBA-B18C-B9EB0A7A69AC}" dt="2024-06-26T12:24:47.398" v="19" actId="2696"/>
      <pc:docMkLst>
        <pc:docMk/>
      </pc:docMkLst>
      <pc:sldChg chg="del">
        <pc:chgData name="ליבנה תמיר" userId="89cd7c2eb8b7f520" providerId="LiveId" clId="{2847D218-601B-4DBA-B18C-B9EB0A7A69AC}" dt="2024-06-26T12:21:46.221" v="6" actId="2696"/>
        <pc:sldMkLst>
          <pc:docMk/>
          <pc:sldMk cId="191198324" sldId="263"/>
        </pc:sldMkLst>
      </pc:sldChg>
      <pc:sldChg chg="del">
        <pc:chgData name="ליבנה תמיר" userId="89cd7c2eb8b7f520" providerId="LiveId" clId="{2847D218-601B-4DBA-B18C-B9EB0A7A69AC}" dt="2024-06-26T12:21:50.841" v="7" actId="2696"/>
        <pc:sldMkLst>
          <pc:docMk/>
          <pc:sldMk cId="1932653902" sldId="266"/>
        </pc:sldMkLst>
      </pc:sldChg>
      <pc:sldChg chg="del">
        <pc:chgData name="ליבנה תמיר" userId="89cd7c2eb8b7f520" providerId="LiveId" clId="{2847D218-601B-4DBA-B18C-B9EB0A7A69AC}" dt="2024-06-26T12:20:47.574" v="3" actId="2696"/>
        <pc:sldMkLst>
          <pc:docMk/>
          <pc:sldMk cId="704923892" sldId="276"/>
        </pc:sldMkLst>
      </pc:sldChg>
      <pc:sldChg chg="del">
        <pc:chgData name="ליבנה תמיר" userId="89cd7c2eb8b7f520" providerId="LiveId" clId="{2847D218-601B-4DBA-B18C-B9EB0A7A69AC}" dt="2024-06-26T12:22:07.819" v="9" actId="2696"/>
        <pc:sldMkLst>
          <pc:docMk/>
          <pc:sldMk cId="2422890216" sldId="284"/>
        </pc:sldMkLst>
      </pc:sldChg>
      <pc:sldChg chg="del">
        <pc:chgData name="ליבנה תמיר" userId="89cd7c2eb8b7f520" providerId="LiveId" clId="{2847D218-601B-4DBA-B18C-B9EB0A7A69AC}" dt="2024-06-26T12:23:10.507" v="14" actId="2696"/>
        <pc:sldMkLst>
          <pc:docMk/>
          <pc:sldMk cId="4195537482" sldId="289"/>
        </pc:sldMkLst>
      </pc:sldChg>
      <pc:sldChg chg="del">
        <pc:chgData name="ליבנה תמיר" userId="89cd7c2eb8b7f520" providerId="LiveId" clId="{2847D218-601B-4DBA-B18C-B9EB0A7A69AC}" dt="2024-06-26T12:23:51.616" v="16" actId="2696"/>
        <pc:sldMkLst>
          <pc:docMk/>
          <pc:sldMk cId="138285140" sldId="319"/>
        </pc:sldMkLst>
      </pc:sldChg>
      <pc:sldChg chg="del">
        <pc:chgData name="ליבנה תמיר" userId="89cd7c2eb8b7f520" providerId="LiveId" clId="{2847D218-601B-4DBA-B18C-B9EB0A7A69AC}" dt="2024-06-26T12:24:47.398" v="19" actId="2696"/>
        <pc:sldMkLst>
          <pc:docMk/>
          <pc:sldMk cId="2669527325" sldId="323"/>
        </pc:sldMkLst>
      </pc:sldChg>
      <pc:sldChg chg="del">
        <pc:chgData name="ליבנה תמיר" userId="89cd7c2eb8b7f520" providerId="LiveId" clId="{2847D218-601B-4DBA-B18C-B9EB0A7A69AC}" dt="2024-06-26T12:20:16.883" v="1" actId="2696"/>
        <pc:sldMkLst>
          <pc:docMk/>
          <pc:sldMk cId="4012810358" sldId="326"/>
        </pc:sldMkLst>
      </pc:sldChg>
      <pc:sldChg chg="del">
        <pc:chgData name="ליבנה תמיר" userId="89cd7c2eb8b7f520" providerId="LiveId" clId="{2847D218-601B-4DBA-B18C-B9EB0A7A69AC}" dt="2024-06-26T12:20:12.912" v="0" actId="2696"/>
        <pc:sldMkLst>
          <pc:docMk/>
          <pc:sldMk cId="1983938009" sldId="328"/>
        </pc:sldMkLst>
      </pc:sldChg>
      <pc:sldChg chg="del">
        <pc:chgData name="ליבנה תמיר" userId="89cd7c2eb8b7f520" providerId="LiveId" clId="{2847D218-601B-4DBA-B18C-B9EB0A7A69AC}" dt="2024-06-26T12:22:38.473" v="10" actId="2696"/>
        <pc:sldMkLst>
          <pc:docMk/>
          <pc:sldMk cId="1336348481" sldId="336"/>
        </pc:sldMkLst>
      </pc:sldChg>
      <pc:sldChg chg="del">
        <pc:chgData name="ליבנה תמיר" userId="89cd7c2eb8b7f520" providerId="LiveId" clId="{2847D218-601B-4DBA-B18C-B9EB0A7A69AC}" dt="2024-06-26T12:22:53.252" v="12" actId="2696"/>
        <pc:sldMkLst>
          <pc:docMk/>
          <pc:sldMk cId="3285488958" sldId="337"/>
        </pc:sldMkLst>
      </pc:sldChg>
      <pc:sldChg chg="del">
        <pc:chgData name="ליבנה תמיר" userId="89cd7c2eb8b7f520" providerId="LiveId" clId="{2847D218-601B-4DBA-B18C-B9EB0A7A69AC}" dt="2024-06-26T12:22:47.275" v="11" actId="2696"/>
        <pc:sldMkLst>
          <pc:docMk/>
          <pc:sldMk cId="270088130" sldId="340"/>
        </pc:sldMkLst>
      </pc:sldChg>
      <pc:sldChg chg="del">
        <pc:chgData name="ליבנה תמיר" userId="89cd7c2eb8b7f520" providerId="LiveId" clId="{2847D218-601B-4DBA-B18C-B9EB0A7A69AC}" dt="2024-06-26T12:24:14.890" v="17" actId="2696"/>
        <pc:sldMkLst>
          <pc:docMk/>
          <pc:sldMk cId="3631399521" sldId="345"/>
        </pc:sldMkLst>
      </pc:sldChg>
      <pc:sldChg chg="del">
        <pc:chgData name="ליבנה תמיר" userId="89cd7c2eb8b7f520" providerId="LiveId" clId="{2847D218-601B-4DBA-B18C-B9EB0A7A69AC}" dt="2024-06-26T12:20:44.171" v="2" actId="2696"/>
        <pc:sldMkLst>
          <pc:docMk/>
          <pc:sldMk cId="2215487342" sldId="347"/>
        </pc:sldMkLst>
      </pc:sldChg>
      <pc:sldChg chg="del">
        <pc:chgData name="ליבנה תמיר" userId="89cd7c2eb8b7f520" providerId="LiveId" clId="{2847D218-601B-4DBA-B18C-B9EB0A7A69AC}" dt="2024-06-26T12:23:04.100" v="13" actId="2696"/>
        <pc:sldMkLst>
          <pc:docMk/>
          <pc:sldMk cId="3213564275" sldId="348"/>
        </pc:sldMkLst>
      </pc:sldChg>
      <pc:sldChg chg="del">
        <pc:chgData name="ליבנה תמיר" userId="89cd7c2eb8b7f520" providerId="LiveId" clId="{2847D218-601B-4DBA-B18C-B9EB0A7A69AC}" dt="2024-06-26T12:21:58.552" v="8" actId="2696"/>
        <pc:sldMkLst>
          <pc:docMk/>
          <pc:sldMk cId="4225714151" sldId="353"/>
        </pc:sldMkLst>
      </pc:sldChg>
      <pc:sldChg chg="del">
        <pc:chgData name="ליבנה תמיר" userId="89cd7c2eb8b7f520" providerId="LiveId" clId="{2847D218-601B-4DBA-B18C-B9EB0A7A69AC}" dt="2024-06-26T12:23:37.802" v="15" actId="2696"/>
        <pc:sldMkLst>
          <pc:docMk/>
          <pc:sldMk cId="1444959207" sldId="358"/>
        </pc:sldMkLst>
      </pc:sldChg>
      <pc:sldChg chg="del">
        <pc:chgData name="ליבנה תמיר" userId="89cd7c2eb8b7f520" providerId="LiveId" clId="{2847D218-601B-4DBA-B18C-B9EB0A7A69AC}" dt="2024-06-26T12:24:22.381" v="18" actId="2696"/>
        <pc:sldMkLst>
          <pc:docMk/>
          <pc:sldMk cId="3895423055" sldId="362"/>
        </pc:sldMkLst>
      </pc:sldChg>
      <pc:sldChg chg="del">
        <pc:chgData name="ליבנה תמיר" userId="89cd7c2eb8b7f520" providerId="LiveId" clId="{2847D218-601B-4DBA-B18C-B9EB0A7A69AC}" dt="2024-06-26T12:20:58.122" v="4" actId="2696"/>
        <pc:sldMkLst>
          <pc:docMk/>
          <pc:sldMk cId="1925988438" sldId="364"/>
        </pc:sldMkLst>
      </pc:sldChg>
      <pc:sldChg chg="del">
        <pc:chgData name="ליבנה תמיר" userId="89cd7c2eb8b7f520" providerId="LiveId" clId="{2847D218-601B-4DBA-B18C-B9EB0A7A69AC}" dt="2024-06-26T12:21:11.837" v="5" actId="2696"/>
        <pc:sldMkLst>
          <pc:docMk/>
          <pc:sldMk cId="3304221818" sldId="36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16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 sz="1800" b="1"/>
              <a:t>שיחות נכנסות ויוצאות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שירות!$AL$5</c:f>
              <c:strCache>
                <c:ptCount val="1"/>
                <c:pt idx="0">
                  <c:v>שיחות נכנסות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שירות!$AM$4:$AR$4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 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שירות!$AM$5:$AR$5</c:f>
              <c:numCache>
                <c:formatCode>#,##0</c:formatCode>
                <c:ptCount val="6"/>
                <c:pt idx="0">
                  <c:v>13554</c:v>
                </c:pt>
                <c:pt idx="1">
                  <c:v>13110</c:v>
                </c:pt>
                <c:pt idx="2">
                  <c:v>12502</c:v>
                </c:pt>
                <c:pt idx="3">
                  <c:v>13410</c:v>
                </c:pt>
                <c:pt idx="4">
                  <c:v>7443</c:v>
                </c:pt>
                <c:pt idx="5">
                  <c:v>11687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FF-4186-BE96-ADE51FDF6056}"/>
            </c:ext>
          </c:extLst>
        </c:ser>
        <c:ser>
          <c:idx val="1"/>
          <c:order val="1"/>
          <c:tx>
            <c:strRef>
              <c:f>שירות!$AL$6</c:f>
              <c:strCache>
                <c:ptCount val="1"/>
                <c:pt idx="0">
                  <c:v>שיחות יוצאות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שירות!$AM$4:$AR$4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 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שירות!$AM$6:$AR$6</c:f>
              <c:numCache>
                <c:formatCode>#,##0</c:formatCode>
                <c:ptCount val="6"/>
                <c:pt idx="0">
                  <c:v>4662</c:v>
                </c:pt>
                <c:pt idx="1">
                  <c:v>5926</c:v>
                </c:pt>
                <c:pt idx="2">
                  <c:v>4499</c:v>
                </c:pt>
                <c:pt idx="3">
                  <c:v>4395</c:v>
                </c:pt>
                <c:pt idx="4">
                  <c:v>2138</c:v>
                </c:pt>
                <c:pt idx="5">
                  <c:v>3027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FF-4186-BE96-ADE51FDF60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40236735"/>
        <c:axId val="240242559"/>
      </c:barChart>
      <c:catAx>
        <c:axId val="240236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40242559"/>
        <c:crosses val="autoZero"/>
        <c:auto val="1"/>
        <c:lblAlgn val="ctr"/>
        <c:lblOffset val="100"/>
        <c:noMultiLvlLbl val="0"/>
      </c:catAx>
      <c:valAx>
        <c:axId val="24024255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240236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/>
              <a:t>שיחות נכנסות פרימיום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פרימיום!$AM$78</c:f>
              <c:strCache>
                <c:ptCount val="1"/>
                <c:pt idx="0">
                  <c:v>AUDI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פרימיום!$AN$77:$AS$77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פרימיום!$AN$78:$AS$78</c:f>
              <c:numCache>
                <c:formatCode>General</c:formatCode>
                <c:ptCount val="6"/>
                <c:pt idx="0">
                  <c:v>606</c:v>
                </c:pt>
                <c:pt idx="1">
                  <c:v>565</c:v>
                </c:pt>
                <c:pt idx="2">
                  <c:v>597</c:v>
                </c:pt>
                <c:pt idx="3">
                  <c:v>851</c:v>
                </c:pt>
                <c:pt idx="4">
                  <c:v>695</c:v>
                </c:pt>
                <c:pt idx="5">
                  <c:v>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CA-411E-BA5B-49DDDFD188EE}"/>
            </c:ext>
          </c:extLst>
        </c:ser>
        <c:ser>
          <c:idx val="1"/>
          <c:order val="1"/>
          <c:tx>
            <c:strRef>
              <c:f>פרימיום!$AM$79</c:f>
              <c:strCache>
                <c:ptCount val="1"/>
                <c:pt idx="0">
                  <c:v>CUPRA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פרימיום!$AN$77:$AS$77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פרימיום!$AN$79:$AS$79</c:f>
              <c:numCache>
                <c:formatCode>General</c:formatCode>
                <c:ptCount val="6"/>
                <c:pt idx="0">
                  <c:v>340</c:v>
                </c:pt>
                <c:pt idx="1">
                  <c:v>354</c:v>
                </c:pt>
                <c:pt idx="2">
                  <c:v>315</c:v>
                </c:pt>
                <c:pt idx="3">
                  <c:v>379</c:v>
                </c:pt>
                <c:pt idx="4">
                  <c:v>365</c:v>
                </c:pt>
                <c:pt idx="5">
                  <c:v>379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CA-411E-BA5B-49DDDFD188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6979663"/>
        <c:axId val="306960527"/>
      </c:barChart>
      <c:catAx>
        <c:axId val="306979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06960527"/>
        <c:crosses val="autoZero"/>
        <c:auto val="1"/>
        <c:lblAlgn val="ctr"/>
        <c:lblOffset val="100"/>
        <c:noMultiLvlLbl val="0"/>
      </c:catAx>
      <c:valAx>
        <c:axId val="30696052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6979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/>
              <a:t>שיחות יוצאות שירות פרימיום</a:t>
            </a:r>
          </a:p>
          <a:p>
            <a:pPr>
              <a:defRPr/>
            </a:pPr>
            <a:endParaRPr lang="he-I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4.6754244696388579E-2"/>
          <c:y val="0.24536610165503225"/>
          <c:w val="0.90649151060722288"/>
          <c:h val="0.51529667909886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פרימיום!$AC$132</c:f>
              <c:strCache>
                <c:ptCount val="1"/>
                <c:pt idx="0">
                  <c:v>AUDI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פרימיום!$AD$131:$AH$131</c:f>
              <c:strCache>
                <c:ptCount val="5"/>
                <c:pt idx="0">
                  <c:v>ינואר</c:v>
                </c:pt>
                <c:pt idx="1">
                  <c:v>פברואר</c:v>
                </c:pt>
                <c:pt idx="2">
                  <c:v>מרץ</c:v>
                </c:pt>
                <c:pt idx="3">
                  <c:v>אפריל</c:v>
                </c:pt>
                <c:pt idx="4">
                  <c:v>מאי</c:v>
                </c:pt>
              </c:strCache>
            </c:strRef>
          </c:cat>
          <c:val>
            <c:numRef>
              <c:f>פרימיום!$AD$132:$AH$132</c:f>
              <c:numCache>
                <c:formatCode>General</c:formatCode>
                <c:ptCount val="5"/>
                <c:pt idx="0">
                  <c:v>1344</c:v>
                </c:pt>
                <c:pt idx="1">
                  <c:v>1088</c:v>
                </c:pt>
                <c:pt idx="2">
                  <c:v>1386</c:v>
                </c:pt>
                <c:pt idx="3">
                  <c:v>1099</c:v>
                </c:pt>
                <c:pt idx="4">
                  <c:v>1613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D1-45C7-AB65-D7A3A7A37396}"/>
            </c:ext>
          </c:extLst>
        </c:ser>
        <c:ser>
          <c:idx val="1"/>
          <c:order val="1"/>
          <c:tx>
            <c:strRef>
              <c:f>פרימיום!$AC$133</c:f>
              <c:strCache>
                <c:ptCount val="1"/>
                <c:pt idx="0">
                  <c:v>CUPRA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פרימיום!$AD$131:$AH$131</c:f>
              <c:strCache>
                <c:ptCount val="5"/>
                <c:pt idx="0">
                  <c:v>ינואר</c:v>
                </c:pt>
                <c:pt idx="1">
                  <c:v>פברואר</c:v>
                </c:pt>
                <c:pt idx="2">
                  <c:v>מרץ</c:v>
                </c:pt>
                <c:pt idx="3">
                  <c:v>אפריל</c:v>
                </c:pt>
                <c:pt idx="4">
                  <c:v>מאי</c:v>
                </c:pt>
              </c:strCache>
            </c:strRef>
          </c:cat>
          <c:val>
            <c:numRef>
              <c:f>פרימיום!$AD$133:$AH$133</c:f>
              <c:numCache>
                <c:formatCode>General</c:formatCode>
                <c:ptCount val="5"/>
                <c:pt idx="0">
                  <c:v>279</c:v>
                </c:pt>
                <c:pt idx="1">
                  <c:v>112</c:v>
                </c:pt>
                <c:pt idx="2">
                  <c:v>143</c:v>
                </c:pt>
                <c:pt idx="3">
                  <c:v>285</c:v>
                </c:pt>
                <c:pt idx="4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D1-45C7-AB65-D7A3A7A373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17995792"/>
        <c:axId val="1017986640"/>
      </c:barChart>
      <c:catAx>
        <c:axId val="101799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017986640"/>
        <c:crosses val="autoZero"/>
        <c:auto val="1"/>
        <c:lblAlgn val="ctr"/>
        <c:lblOffset val="100"/>
        <c:noMultiLvlLbl val="0"/>
      </c:catAx>
      <c:valAx>
        <c:axId val="10179866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1799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708304383854693"/>
          <c:y val="0.84369614581275665"/>
          <c:w val="0.32583391232290615"/>
          <c:h val="0.132710959797336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e-IL"/>
              <a:t>זמן המתנה ממוצע </a:t>
            </a:r>
            <a:r>
              <a:rPr lang="en-US"/>
              <a:t>CUPRA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פרימיום!$AA$23</c:f>
              <c:strCache>
                <c:ptCount val="1"/>
                <c:pt idx="0">
                  <c:v>CUPRA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פרימיום!$AB$22:$AG$22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פרימיום!$AB$23:$AG$23</c:f>
              <c:numCache>
                <c:formatCode>h:mm:ss</c:formatCode>
                <c:ptCount val="6"/>
                <c:pt idx="0">
                  <c:v>5.9027777777777778E-4</c:v>
                </c:pt>
                <c:pt idx="1">
                  <c:v>4.2824074074074075E-4</c:v>
                </c:pt>
                <c:pt idx="2">
                  <c:v>3.5879629629629635E-4</c:v>
                </c:pt>
                <c:pt idx="3">
                  <c:v>2.7777777777777778E-4</c:v>
                </c:pt>
                <c:pt idx="4">
                  <c:v>6.4814814814814813E-4</c:v>
                </c:pt>
                <c:pt idx="5">
                  <c:v>1.1342592592592591E-3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4E-487B-BD83-FFA95BC9B62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12645808"/>
        <c:axId val="412646640"/>
      </c:lineChart>
      <c:catAx>
        <c:axId val="41264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12646640"/>
        <c:crosses val="autoZero"/>
        <c:auto val="1"/>
        <c:lblAlgn val="ctr"/>
        <c:lblOffset val="100"/>
        <c:noMultiLvlLbl val="0"/>
      </c:catAx>
      <c:valAx>
        <c:axId val="4126466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h:mm:ss" sourceLinked="1"/>
        <c:majorTickMark val="none"/>
        <c:minorTickMark val="none"/>
        <c:tickLblPos val="nextTo"/>
        <c:crossAx val="41264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e-IL"/>
              <a:t>זמן המתנה ממוצע </a:t>
            </a:r>
            <a:r>
              <a:rPr lang="en-US"/>
              <a:t>AUDI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פרימיום!$AL$23</c:f>
              <c:strCache>
                <c:ptCount val="1"/>
                <c:pt idx="0">
                  <c:v>AUDI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פרימיום!$AM$22:$AR$22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פרימיום!$AM$23:$AR$23</c:f>
              <c:numCache>
                <c:formatCode>h:mm:ss</c:formatCode>
                <c:ptCount val="6"/>
                <c:pt idx="0">
                  <c:v>6.018518518518519E-4</c:v>
                </c:pt>
                <c:pt idx="1">
                  <c:v>4.9768518518518521E-4</c:v>
                </c:pt>
                <c:pt idx="2">
                  <c:v>4.3981481481481481E-4</c:v>
                </c:pt>
                <c:pt idx="3">
                  <c:v>3.4722222222222224E-4</c:v>
                </c:pt>
                <c:pt idx="4">
                  <c:v>7.175925925925927E-4</c:v>
                </c:pt>
                <c:pt idx="5">
                  <c:v>9.0277777777777784E-4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AB-4A99-9F80-E16641D6967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12453712"/>
        <c:axId val="612440400"/>
      </c:lineChart>
      <c:catAx>
        <c:axId val="61245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612440400"/>
        <c:crosses val="autoZero"/>
        <c:auto val="1"/>
        <c:lblAlgn val="ctr"/>
        <c:lblOffset val="100"/>
        <c:noMultiLvlLbl val="0"/>
      </c:catAx>
      <c:valAx>
        <c:axId val="612440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h:mm:ss" sourceLinked="1"/>
        <c:majorTickMark val="none"/>
        <c:minorTickMark val="none"/>
        <c:tickLblPos val="nextTo"/>
        <c:crossAx val="61245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e-IL"/>
              <a:t>שיחות נכנסות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פרימיום!$AE$25</c:f>
              <c:strCache>
                <c:ptCount val="1"/>
                <c:pt idx="0">
                  <c:v>AUDI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פרימיום!$AF$24:$AK$24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פרימיום!$AF$25:$AK$25</c:f>
              <c:numCache>
                <c:formatCode>General</c:formatCode>
                <c:ptCount val="6"/>
                <c:pt idx="0">
                  <c:v>780</c:v>
                </c:pt>
                <c:pt idx="1">
                  <c:v>962</c:v>
                </c:pt>
                <c:pt idx="2">
                  <c:v>909</c:v>
                </c:pt>
                <c:pt idx="3">
                  <c:v>861</c:v>
                </c:pt>
                <c:pt idx="4">
                  <c:v>475</c:v>
                </c:pt>
                <c:pt idx="5">
                  <c:v>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3A-40C9-8E11-35E2B3EF27F1}"/>
            </c:ext>
          </c:extLst>
        </c:ser>
        <c:ser>
          <c:idx val="1"/>
          <c:order val="1"/>
          <c:tx>
            <c:strRef>
              <c:f>פרימיום!$AE$26</c:f>
              <c:strCache>
                <c:ptCount val="1"/>
                <c:pt idx="0">
                  <c:v>CUPRA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פרימיום!$AF$24:$AK$24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פרימיום!$AF$26:$AK$26</c:f>
              <c:numCache>
                <c:formatCode>General</c:formatCode>
                <c:ptCount val="6"/>
                <c:pt idx="0">
                  <c:v>99</c:v>
                </c:pt>
                <c:pt idx="1">
                  <c:v>181</c:v>
                </c:pt>
                <c:pt idx="2">
                  <c:v>218</c:v>
                </c:pt>
                <c:pt idx="3">
                  <c:v>157</c:v>
                </c:pt>
                <c:pt idx="4">
                  <c:v>152</c:v>
                </c:pt>
                <c:pt idx="5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3A-40C9-8E11-35E2B3EF27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93503295"/>
        <c:axId val="293508703"/>
      </c:barChart>
      <c:catAx>
        <c:axId val="293503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93508703"/>
        <c:crosses val="autoZero"/>
        <c:auto val="1"/>
        <c:lblAlgn val="ctr"/>
        <c:lblOffset val="100"/>
        <c:noMultiLvlLbl val="0"/>
      </c:catAx>
      <c:valAx>
        <c:axId val="2935087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3503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e-IL"/>
              <a:t>שיחות יוצאות מכירות פרימיום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פרימיום!$AC$144</c:f>
              <c:strCache>
                <c:ptCount val="1"/>
                <c:pt idx="0">
                  <c:v>AUDI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פרימיום!$AD$143:$AH$143</c:f>
              <c:strCache>
                <c:ptCount val="5"/>
                <c:pt idx="0">
                  <c:v>ינואר</c:v>
                </c:pt>
                <c:pt idx="1">
                  <c:v>פברואר</c:v>
                </c:pt>
                <c:pt idx="2">
                  <c:v>מרץ</c:v>
                </c:pt>
                <c:pt idx="3">
                  <c:v>אפריל</c:v>
                </c:pt>
                <c:pt idx="4">
                  <c:v>מאי</c:v>
                </c:pt>
              </c:strCache>
            </c:strRef>
          </c:cat>
          <c:val>
            <c:numRef>
              <c:f>פרימיום!$AD$144:$AH$144</c:f>
              <c:numCache>
                <c:formatCode>General</c:formatCode>
                <c:ptCount val="5"/>
                <c:pt idx="0">
                  <c:v>1932</c:v>
                </c:pt>
                <c:pt idx="1">
                  <c:v>1857</c:v>
                </c:pt>
                <c:pt idx="2">
                  <c:v>2001</c:v>
                </c:pt>
                <c:pt idx="3">
                  <c:v>785</c:v>
                </c:pt>
                <c:pt idx="4">
                  <c:v>1275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B7-46AF-8EF2-82B6A8F871E7}"/>
            </c:ext>
          </c:extLst>
        </c:ser>
        <c:ser>
          <c:idx val="1"/>
          <c:order val="1"/>
          <c:tx>
            <c:strRef>
              <c:f>פרימיום!$AC$145</c:f>
              <c:strCache>
                <c:ptCount val="1"/>
                <c:pt idx="0">
                  <c:v>CUPRA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פרימיום!$AD$143:$AH$143</c:f>
              <c:strCache>
                <c:ptCount val="5"/>
                <c:pt idx="0">
                  <c:v>ינואר</c:v>
                </c:pt>
                <c:pt idx="1">
                  <c:v>פברואר</c:v>
                </c:pt>
                <c:pt idx="2">
                  <c:v>מרץ</c:v>
                </c:pt>
                <c:pt idx="3">
                  <c:v>אפריל</c:v>
                </c:pt>
                <c:pt idx="4">
                  <c:v>מאי</c:v>
                </c:pt>
              </c:strCache>
            </c:strRef>
          </c:cat>
          <c:val>
            <c:numRef>
              <c:f>פרימיום!$AD$145:$AH$145</c:f>
              <c:numCache>
                <c:formatCode>General</c:formatCode>
                <c:ptCount val="5"/>
                <c:pt idx="0">
                  <c:v>1745</c:v>
                </c:pt>
                <c:pt idx="1">
                  <c:v>1331</c:v>
                </c:pt>
                <c:pt idx="2">
                  <c:v>1639</c:v>
                </c:pt>
                <c:pt idx="3">
                  <c:v>1649</c:v>
                </c:pt>
                <c:pt idx="4">
                  <c:v>2454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B7-46AF-8EF2-82B6A8F871E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34595696"/>
        <c:axId val="1434598608"/>
      </c:barChart>
      <c:catAx>
        <c:axId val="143459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434598608"/>
        <c:crosses val="autoZero"/>
        <c:auto val="1"/>
        <c:lblAlgn val="ctr"/>
        <c:lblOffset val="100"/>
        <c:noMultiLvlLbl val="0"/>
      </c:catAx>
      <c:valAx>
        <c:axId val="14345986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3459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e-IL"/>
              <a:t>זמן המתנה ממוצע </a:t>
            </a:r>
            <a:r>
              <a:rPr lang="en-US"/>
              <a:t>CUPRA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פרימיום!$AD$101</c:f>
              <c:strCache>
                <c:ptCount val="1"/>
                <c:pt idx="0">
                  <c:v>CUPRA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7.1083333333333332E-2"/>
                  <c:y val="-0.1272801837270340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E89-4F2A-96B6-2F9B9FD4C7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פרימיום!$AE$100:$AJ$100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פרימיום!$AE$101:$AJ$101</c:f>
              <c:numCache>
                <c:formatCode>h:mm:ss</c:formatCode>
                <c:ptCount val="6"/>
                <c:pt idx="0">
                  <c:v>2.4305555555555552E-4</c:v>
                </c:pt>
                <c:pt idx="1">
                  <c:v>4.2824074074074075E-4</c:v>
                </c:pt>
                <c:pt idx="2">
                  <c:v>3.5879629629629635E-4</c:v>
                </c:pt>
                <c:pt idx="3">
                  <c:v>2.7777777777777778E-4</c:v>
                </c:pt>
                <c:pt idx="4">
                  <c:v>1.3888888888888889E-4</c:v>
                </c:pt>
                <c:pt idx="5">
                  <c:v>5.7870370370370366E-5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89-4F2A-96B6-2F9B9FD4C76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12409616"/>
        <c:axId val="612412528"/>
      </c:lineChart>
      <c:catAx>
        <c:axId val="61240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612412528"/>
        <c:crosses val="autoZero"/>
        <c:auto val="1"/>
        <c:lblAlgn val="ctr"/>
        <c:lblOffset val="100"/>
        <c:noMultiLvlLbl val="0"/>
      </c:catAx>
      <c:valAx>
        <c:axId val="612412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h:mm:ss" sourceLinked="1"/>
        <c:majorTickMark val="none"/>
        <c:minorTickMark val="none"/>
        <c:tickLblPos val="nextTo"/>
        <c:crossAx val="612409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he-IL"/>
              <a:t>זמן המתנה ממוצע </a:t>
            </a:r>
            <a:r>
              <a:rPr lang="en-US"/>
              <a:t>AUDI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פרימיום!$AK$100</c:f>
              <c:strCache>
                <c:ptCount val="1"/>
                <c:pt idx="0">
                  <c:v>AUDI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פרימיום!$AL$99:$AQ$99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פרימיום!$AL$100:$AQ$100</c:f>
              <c:numCache>
                <c:formatCode>h:mm:ss</c:formatCode>
                <c:ptCount val="6"/>
                <c:pt idx="0">
                  <c:v>3.3564814814814812E-4</c:v>
                </c:pt>
                <c:pt idx="1">
                  <c:v>4.9768518518518521E-4</c:v>
                </c:pt>
                <c:pt idx="2">
                  <c:v>4.3981481481481481E-4</c:v>
                </c:pt>
                <c:pt idx="3">
                  <c:v>3.4722222222222224E-4</c:v>
                </c:pt>
                <c:pt idx="4">
                  <c:v>2.6620370370370372E-4</c:v>
                </c:pt>
                <c:pt idx="5">
                  <c:v>2.6620370370370372E-4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39-4EC0-832F-154A0A5B96B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12623344"/>
        <c:axId val="412626672"/>
      </c:lineChart>
      <c:catAx>
        <c:axId val="41262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12626672"/>
        <c:crosses val="autoZero"/>
        <c:auto val="1"/>
        <c:lblAlgn val="ctr"/>
        <c:lblOffset val="100"/>
        <c:noMultiLvlLbl val="0"/>
      </c:catAx>
      <c:valAx>
        <c:axId val="4126266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h:mm:ss" sourceLinked="1"/>
        <c:majorTickMark val="none"/>
        <c:minorTickMark val="none"/>
        <c:tickLblPos val="nextTo"/>
        <c:crossAx val="41262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>
        <c:manualLayout>
          <c:xMode val="edge"/>
          <c:yMode val="edge"/>
          <c:x val="0.18023397036067826"/>
          <c:y val="5.24433923648408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שירות!$AL$7</c:f>
              <c:strCache>
                <c:ptCount val="1"/>
                <c:pt idx="0">
                  <c:v>זמן המתנה ממוצע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שירות!$AM$4:$AR$4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 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שירות!$AM$7:$AR$7</c:f>
              <c:numCache>
                <c:formatCode>h:mm:ss</c:formatCode>
                <c:ptCount val="6"/>
                <c:pt idx="0">
                  <c:v>8.7962962962962962E-4</c:v>
                </c:pt>
                <c:pt idx="1">
                  <c:v>7.5231481481481471E-4</c:v>
                </c:pt>
                <c:pt idx="2">
                  <c:v>7.7546296296296304E-4</c:v>
                </c:pt>
                <c:pt idx="3">
                  <c:v>6.018518518518519E-4</c:v>
                </c:pt>
                <c:pt idx="4">
                  <c:v>7.6388888888888893E-4</c:v>
                </c:pt>
                <c:pt idx="5">
                  <c:v>9.4907407407407408E-4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5-4770-A371-6F129B3892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9717791"/>
        <c:axId val="239718207"/>
      </c:barChart>
      <c:catAx>
        <c:axId val="23971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39718207"/>
        <c:crosses val="autoZero"/>
        <c:auto val="1"/>
        <c:lblAlgn val="ctr"/>
        <c:lblOffset val="100"/>
        <c:noMultiLvlLbl val="0"/>
      </c:catAx>
      <c:valAx>
        <c:axId val="23971820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:ss" sourceLinked="1"/>
        <c:majorTickMark val="none"/>
        <c:minorTickMark val="none"/>
        <c:tickLblPos val="nextTo"/>
        <c:crossAx val="239717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שירות!$AL$8</c:f>
              <c:strCache>
                <c:ptCount val="1"/>
                <c:pt idx="0">
                  <c:v>אחוז נטישה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שירות!$AM$4:$AR$4</c:f>
              <c:strCache>
                <c:ptCount val="6"/>
                <c:pt idx="0">
                  <c:v>ממוצע 2023</c:v>
                </c:pt>
                <c:pt idx="1">
                  <c:v>ינואר</c:v>
                </c:pt>
                <c:pt idx="2">
                  <c:v>פברואר </c:v>
                </c:pt>
                <c:pt idx="3">
                  <c:v>מרץ</c:v>
                </c:pt>
                <c:pt idx="4">
                  <c:v>אפריל</c:v>
                </c:pt>
                <c:pt idx="5">
                  <c:v>מאי</c:v>
                </c:pt>
              </c:strCache>
            </c:strRef>
          </c:cat>
          <c:val>
            <c:numRef>
              <c:f>שירות!$AM$8:$AR$8</c:f>
              <c:numCache>
                <c:formatCode>0%</c:formatCode>
                <c:ptCount val="6"/>
                <c:pt idx="0" formatCode="0.00%">
                  <c:v>1.4999999999999999E-2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0.03</c:v>
                </c:pt>
                <c:pt idx="5" formatCode="0.00%">
                  <c:v>3.5000000000000003E-2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8-4CE5-83F4-7868A1DD71B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39699071"/>
        <c:axId val="239710719"/>
      </c:barChart>
      <c:catAx>
        <c:axId val="239699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39710719"/>
        <c:crosses val="autoZero"/>
        <c:auto val="1"/>
        <c:lblAlgn val="ctr"/>
        <c:lblOffset val="100"/>
        <c:noMultiLvlLbl val="0"/>
      </c:catAx>
      <c:valAx>
        <c:axId val="23971071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239699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/>
              <a:t>פניות מידע ושירות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'שירות TOP 10'!$F$5</c:f>
              <c:strCache>
                <c:ptCount val="1"/>
                <c:pt idx="0">
                  <c:v>ממוצע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10'!$E$6:$E$14</c:f>
              <c:strCache>
                <c:ptCount val="9"/>
                <c:pt idx="0">
                  <c:v>בירור / מידע</c:v>
                </c:pt>
                <c:pt idx="1">
                  <c:v>ריקול</c:v>
                </c:pt>
                <c:pt idx="2">
                  <c:v>מולטימדיה</c:v>
                </c:pt>
                <c:pt idx="3">
                  <c:v>מידע</c:v>
                </c:pt>
                <c:pt idx="4">
                  <c:v>אבזור / התקנות</c:v>
                </c:pt>
                <c:pt idx="5">
                  <c:v>Audi community</c:v>
                </c:pt>
                <c:pt idx="6">
                  <c:v>חילוץ וגרירה</c:v>
                </c:pt>
                <c:pt idx="7">
                  <c:v>מערכת חשמל</c:v>
                </c:pt>
                <c:pt idx="8">
                  <c:v>תופעות שכיחות</c:v>
                </c:pt>
              </c:strCache>
            </c:strRef>
          </c:cat>
          <c:val>
            <c:numRef>
              <c:f>'שירות TOP 10'!$F$6:$F$14</c:f>
              <c:numCache>
                <c:formatCode>0</c:formatCode>
                <c:ptCount val="9"/>
                <c:pt idx="0">
                  <c:v>424.66666666666669</c:v>
                </c:pt>
                <c:pt idx="1">
                  <c:v>190.33333333333334</c:v>
                </c:pt>
                <c:pt idx="2">
                  <c:v>188.83333333333334</c:v>
                </c:pt>
                <c:pt idx="3">
                  <c:v>75.75</c:v>
                </c:pt>
                <c:pt idx="4">
                  <c:v>69.333333333333329</c:v>
                </c:pt>
                <c:pt idx="5">
                  <c:v>102.66666666666667</c:v>
                </c:pt>
                <c:pt idx="6">
                  <c:v>28.416666666666668</c:v>
                </c:pt>
                <c:pt idx="7">
                  <c:v>51</c:v>
                </c:pt>
                <c:pt idx="8">
                  <c:v>51.666666666666664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B6-4B2F-A401-9C43B5346A18}"/>
            </c:ext>
          </c:extLst>
        </c:ser>
        <c:ser>
          <c:idx val="1"/>
          <c:order val="1"/>
          <c:tx>
            <c:strRef>
              <c:f>'שירות TOP 10'!$G$5</c:f>
              <c:strCache>
                <c:ptCount val="1"/>
                <c:pt idx="0">
                  <c:v>ינו-24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10'!$E$6:$E$14</c:f>
              <c:strCache>
                <c:ptCount val="9"/>
                <c:pt idx="0">
                  <c:v>בירור / מידע</c:v>
                </c:pt>
                <c:pt idx="1">
                  <c:v>ריקול</c:v>
                </c:pt>
                <c:pt idx="2">
                  <c:v>מולטימדיה</c:v>
                </c:pt>
                <c:pt idx="3">
                  <c:v>מידע</c:v>
                </c:pt>
                <c:pt idx="4">
                  <c:v>אבזור / התקנות</c:v>
                </c:pt>
                <c:pt idx="5">
                  <c:v>Audi community</c:v>
                </c:pt>
                <c:pt idx="6">
                  <c:v>חילוץ וגרירה</c:v>
                </c:pt>
                <c:pt idx="7">
                  <c:v>מערכת חשמל</c:v>
                </c:pt>
                <c:pt idx="8">
                  <c:v>תופעות שכיחות</c:v>
                </c:pt>
              </c:strCache>
            </c:strRef>
          </c:cat>
          <c:val>
            <c:numRef>
              <c:f>'שירות TOP 10'!$G$6:$G$14</c:f>
              <c:numCache>
                <c:formatCode>General</c:formatCode>
                <c:ptCount val="9"/>
                <c:pt idx="0">
                  <c:v>1088</c:v>
                </c:pt>
                <c:pt idx="1">
                  <c:v>844</c:v>
                </c:pt>
                <c:pt idx="2">
                  <c:v>226</c:v>
                </c:pt>
                <c:pt idx="3">
                  <c:v>98</c:v>
                </c:pt>
                <c:pt idx="4">
                  <c:v>299</c:v>
                </c:pt>
                <c:pt idx="5">
                  <c:v>51</c:v>
                </c:pt>
                <c:pt idx="6">
                  <c:v>50</c:v>
                </c:pt>
                <c:pt idx="7">
                  <c:v>45</c:v>
                </c:pt>
                <c:pt idx="8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B6-4B2F-A401-9C43B5346A18}"/>
            </c:ext>
          </c:extLst>
        </c:ser>
        <c:ser>
          <c:idx val="2"/>
          <c:order val="2"/>
          <c:tx>
            <c:strRef>
              <c:f>'שירות TOP 10'!$H$5</c:f>
              <c:strCache>
                <c:ptCount val="1"/>
                <c:pt idx="0">
                  <c:v>פבר-24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10'!$E$6:$E$14</c:f>
              <c:strCache>
                <c:ptCount val="9"/>
                <c:pt idx="0">
                  <c:v>בירור / מידע</c:v>
                </c:pt>
                <c:pt idx="1">
                  <c:v>ריקול</c:v>
                </c:pt>
                <c:pt idx="2">
                  <c:v>מולטימדיה</c:v>
                </c:pt>
                <c:pt idx="3">
                  <c:v>מידע</c:v>
                </c:pt>
                <c:pt idx="4">
                  <c:v>אבזור / התקנות</c:v>
                </c:pt>
                <c:pt idx="5">
                  <c:v>Audi community</c:v>
                </c:pt>
                <c:pt idx="6">
                  <c:v>חילוץ וגרירה</c:v>
                </c:pt>
                <c:pt idx="7">
                  <c:v>מערכת חשמל</c:v>
                </c:pt>
                <c:pt idx="8">
                  <c:v>תופעות שכיחות</c:v>
                </c:pt>
              </c:strCache>
            </c:strRef>
          </c:cat>
          <c:val>
            <c:numRef>
              <c:f>'שירות TOP 10'!$H$6:$H$14</c:f>
              <c:numCache>
                <c:formatCode>General</c:formatCode>
                <c:ptCount val="9"/>
                <c:pt idx="0">
                  <c:v>1012</c:v>
                </c:pt>
                <c:pt idx="1">
                  <c:v>578</c:v>
                </c:pt>
                <c:pt idx="2">
                  <c:v>206</c:v>
                </c:pt>
                <c:pt idx="3">
                  <c:v>76</c:v>
                </c:pt>
                <c:pt idx="4">
                  <c:v>165</c:v>
                </c:pt>
                <c:pt idx="5">
                  <c:v>130</c:v>
                </c:pt>
                <c:pt idx="6">
                  <c:v>27</c:v>
                </c:pt>
                <c:pt idx="7">
                  <c:v>39</c:v>
                </c:pt>
                <c:pt idx="8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B6-4B2F-A401-9C43B5346A18}"/>
            </c:ext>
          </c:extLst>
        </c:ser>
        <c:ser>
          <c:idx val="3"/>
          <c:order val="3"/>
          <c:tx>
            <c:strRef>
              <c:f>'שירות TOP 10'!$I$5</c:f>
              <c:strCache>
                <c:ptCount val="1"/>
                <c:pt idx="0">
                  <c:v>מרץ-24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10'!$E$6:$E$14</c:f>
              <c:strCache>
                <c:ptCount val="9"/>
                <c:pt idx="0">
                  <c:v>בירור / מידע</c:v>
                </c:pt>
                <c:pt idx="1">
                  <c:v>ריקול</c:v>
                </c:pt>
                <c:pt idx="2">
                  <c:v>מולטימדיה</c:v>
                </c:pt>
                <c:pt idx="3">
                  <c:v>מידע</c:v>
                </c:pt>
                <c:pt idx="4">
                  <c:v>אבזור / התקנות</c:v>
                </c:pt>
                <c:pt idx="5">
                  <c:v>Audi community</c:v>
                </c:pt>
                <c:pt idx="6">
                  <c:v>חילוץ וגרירה</c:v>
                </c:pt>
                <c:pt idx="7">
                  <c:v>מערכת חשמל</c:v>
                </c:pt>
                <c:pt idx="8">
                  <c:v>תופעות שכיחות</c:v>
                </c:pt>
              </c:strCache>
            </c:strRef>
          </c:cat>
          <c:val>
            <c:numRef>
              <c:f>'שירות TOP 10'!$I$6:$I$14</c:f>
              <c:numCache>
                <c:formatCode>General</c:formatCode>
                <c:ptCount val="9"/>
                <c:pt idx="0">
                  <c:v>976</c:v>
                </c:pt>
                <c:pt idx="1">
                  <c:v>494</c:v>
                </c:pt>
                <c:pt idx="2">
                  <c:v>266</c:v>
                </c:pt>
                <c:pt idx="3">
                  <c:v>121</c:v>
                </c:pt>
                <c:pt idx="4">
                  <c:v>75</c:v>
                </c:pt>
                <c:pt idx="5">
                  <c:v>63</c:v>
                </c:pt>
                <c:pt idx="6">
                  <c:v>45</c:v>
                </c:pt>
                <c:pt idx="7">
                  <c:v>37</c:v>
                </c:pt>
                <c:pt idx="8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B6-4B2F-A401-9C43B5346A18}"/>
            </c:ext>
          </c:extLst>
        </c:ser>
        <c:ser>
          <c:idx val="4"/>
          <c:order val="4"/>
          <c:tx>
            <c:strRef>
              <c:f>'שירות TOP 10'!$J$5</c:f>
              <c:strCache>
                <c:ptCount val="1"/>
                <c:pt idx="0">
                  <c:v>אפר-24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10'!$E$6:$E$14</c:f>
              <c:strCache>
                <c:ptCount val="9"/>
                <c:pt idx="0">
                  <c:v>בירור / מידע</c:v>
                </c:pt>
                <c:pt idx="1">
                  <c:v>ריקול</c:v>
                </c:pt>
                <c:pt idx="2">
                  <c:v>מולטימדיה</c:v>
                </c:pt>
                <c:pt idx="3">
                  <c:v>מידע</c:v>
                </c:pt>
                <c:pt idx="4">
                  <c:v>אבזור / התקנות</c:v>
                </c:pt>
                <c:pt idx="5">
                  <c:v>Audi community</c:v>
                </c:pt>
                <c:pt idx="6">
                  <c:v>חילוץ וגרירה</c:v>
                </c:pt>
                <c:pt idx="7">
                  <c:v>מערכת חשמל</c:v>
                </c:pt>
                <c:pt idx="8">
                  <c:v>תופעות שכיחות</c:v>
                </c:pt>
              </c:strCache>
            </c:strRef>
          </c:cat>
          <c:val>
            <c:numRef>
              <c:f>'שירות TOP 10'!$J$6:$J$14</c:f>
              <c:numCache>
                <c:formatCode>General</c:formatCode>
                <c:ptCount val="9"/>
                <c:pt idx="0">
                  <c:v>744</c:v>
                </c:pt>
                <c:pt idx="1">
                  <c:v>393</c:v>
                </c:pt>
                <c:pt idx="2">
                  <c:v>213</c:v>
                </c:pt>
                <c:pt idx="3">
                  <c:v>241</c:v>
                </c:pt>
                <c:pt idx="4">
                  <c:v>137</c:v>
                </c:pt>
                <c:pt idx="5">
                  <c:v>82</c:v>
                </c:pt>
                <c:pt idx="6">
                  <c:v>67</c:v>
                </c:pt>
                <c:pt idx="7">
                  <c:v>34</c:v>
                </c:pt>
                <c:pt idx="8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B6-4B2F-A401-9C43B5346A18}"/>
            </c:ext>
          </c:extLst>
        </c:ser>
        <c:ser>
          <c:idx val="5"/>
          <c:order val="5"/>
          <c:tx>
            <c:strRef>
              <c:f>'שירות TOP 10'!$K$5</c:f>
              <c:strCache>
                <c:ptCount val="1"/>
                <c:pt idx="0">
                  <c:v>מאי-24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10'!$E$6:$E$14</c:f>
              <c:strCache>
                <c:ptCount val="9"/>
                <c:pt idx="0">
                  <c:v>בירור / מידע</c:v>
                </c:pt>
                <c:pt idx="1">
                  <c:v>ריקול</c:v>
                </c:pt>
                <c:pt idx="2">
                  <c:v>מולטימדיה</c:v>
                </c:pt>
                <c:pt idx="3">
                  <c:v>מידע</c:v>
                </c:pt>
                <c:pt idx="4">
                  <c:v>אבזור / התקנות</c:v>
                </c:pt>
                <c:pt idx="5">
                  <c:v>Audi community</c:v>
                </c:pt>
                <c:pt idx="6">
                  <c:v>חילוץ וגרירה</c:v>
                </c:pt>
                <c:pt idx="7">
                  <c:v>מערכת חשמל</c:v>
                </c:pt>
                <c:pt idx="8">
                  <c:v>תופעות שכיחות</c:v>
                </c:pt>
              </c:strCache>
            </c:strRef>
          </c:cat>
          <c:val>
            <c:numRef>
              <c:f>'שירות TOP 10'!$K$6:$K$14</c:f>
              <c:numCache>
                <c:formatCode>General</c:formatCode>
                <c:ptCount val="9"/>
                <c:pt idx="0">
                  <c:v>865</c:v>
                </c:pt>
                <c:pt idx="1">
                  <c:v>833</c:v>
                </c:pt>
                <c:pt idx="2">
                  <c:v>242</c:v>
                </c:pt>
                <c:pt idx="3">
                  <c:v>234</c:v>
                </c:pt>
                <c:pt idx="4">
                  <c:v>165</c:v>
                </c:pt>
                <c:pt idx="5">
                  <c:v>25</c:v>
                </c:pt>
                <c:pt idx="6">
                  <c:v>43</c:v>
                </c:pt>
                <c:pt idx="7">
                  <c:v>44</c:v>
                </c:pt>
                <c:pt idx="8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1B6-4B2F-A401-9C43B5346A1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80704399"/>
        <c:axId val="780716047"/>
      </c:barChart>
      <c:catAx>
        <c:axId val="780704399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780716047"/>
        <c:crosses val="autoZero"/>
        <c:auto val="1"/>
        <c:lblAlgn val="ctr"/>
        <c:lblOffset val="100"/>
        <c:noMultiLvlLbl val="0"/>
      </c:catAx>
      <c:valAx>
        <c:axId val="780716047"/>
        <c:scaling>
          <c:orientation val="minMax"/>
        </c:scaling>
        <c:delete val="1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crossAx val="78070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 dirty="0"/>
              <a:t>כמות תלונות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4.6405293088363955E-2"/>
          <c:y val="0.15420185211812207"/>
          <c:w val="0.88767352212852435"/>
          <c:h val="0.591417923498117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'שירות TOP 10'!$R$5</c:f>
              <c:strCache>
                <c:ptCount val="1"/>
                <c:pt idx="0">
                  <c:v>ממוצע 2023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10'!$Q$6:$Q$16</c:f>
              <c:strCache>
                <c:ptCount val="11"/>
                <c:pt idx="0">
                  <c:v>מולטימדיה</c:v>
                </c:pt>
                <c:pt idx="1">
                  <c:v>חילוץ וגרירה</c:v>
                </c:pt>
                <c:pt idx="2">
                  <c:v>בירור / מידע</c:v>
                </c:pt>
                <c:pt idx="3">
                  <c:v>תופעות שכיחות</c:v>
                </c:pt>
                <c:pt idx="4">
                  <c:v>ריקול</c:v>
                </c:pt>
                <c:pt idx="5">
                  <c:v>מערכת חשמל</c:v>
                </c:pt>
                <c:pt idx="6">
                  <c:v>מקצועיות</c:v>
                </c:pt>
                <c:pt idx="7">
                  <c:v>אבזור / התקנות</c:v>
                </c:pt>
                <c:pt idx="8">
                  <c:v>תיבת הילוכים</c:v>
                </c:pt>
                <c:pt idx="9">
                  <c:v>גוף הרכב</c:v>
                </c:pt>
                <c:pt idx="10">
                  <c:v>מידע</c:v>
                </c:pt>
              </c:strCache>
            </c:strRef>
          </c:cat>
          <c:val>
            <c:numRef>
              <c:f>'שירות TOP 10'!$R$6:$R$16</c:f>
              <c:numCache>
                <c:formatCode>0</c:formatCode>
                <c:ptCount val="11"/>
                <c:pt idx="0">
                  <c:v>188.83333333333334</c:v>
                </c:pt>
                <c:pt idx="1">
                  <c:v>28.416666666666668</c:v>
                </c:pt>
                <c:pt idx="2">
                  <c:v>424.66666666666669</c:v>
                </c:pt>
                <c:pt idx="3">
                  <c:v>51.666666666666664</c:v>
                </c:pt>
                <c:pt idx="4">
                  <c:v>190.33333333333334</c:v>
                </c:pt>
                <c:pt idx="5">
                  <c:v>130</c:v>
                </c:pt>
                <c:pt idx="6">
                  <c:v>68</c:v>
                </c:pt>
                <c:pt idx="7">
                  <c:v>69.333333333333329</c:v>
                </c:pt>
                <c:pt idx="8">
                  <c:v>19</c:v>
                </c:pt>
                <c:pt idx="9">
                  <c:v>40</c:v>
                </c:pt>
                <c:pt idx="10">
                  <c:v>75.75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F-4C20-A876-2712F2A428EA}"/>
            </c:ext>
          </c:extLst>
        </c:ser>
        <c:ser>
          <c:idx val="1"/>
          <c:order val="1"/>
          <c:tx>
            <c:strRef>
              <c:f>'שירות TOP 10'!$S$5</c:f>
              <c:strCache>
                <c:ptCount val="1"/>
                <c:pt idx="0">
                  <c:v>ינו-24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10'!$Q$6:$Q$16</c:f>
              <c:strCache>
                <c:ptCount val="11"/>
                <c:pt idx="0">
                  <c:v>מולטימדיה</c:v>
                </c:pt>
                <c:pt idx="1">
                  <c:v>חילוץ וגרירה</c:v>
                </c:pt>
                <c:pt idx="2">
                  <c:v>בירור / מידע</c:v>
                </c:pt>
                <c:pt idx="3">
                  <c:v>תופעות שכיחות</c:v>
                </c:pt>
                <c:pt idx="4">
                  <c:v>ריקול</c:v>
                </c:pt>
                <c:pt idx="5">
                  <c:v>מערכת חשמל</c:v>
                </c:pt>
                <c:pt idx="6">
                  <c:v>מקצועיות</c:v>
                </c:pt>
                <c:pt idx="7">
                  <c:v>אבזור / התקנות</c:v>
                </c:pt>
                <c:pt idx="8">
                  <c:v>תיבת הילוכים</c:v>
                </c:pt>
                <c:pt idx="9">
                  <c:v>גוף הרכב</c:v>
                </c:pt>
                <c:pt idx="10">
                  <c:v>מידע</c:v>
                </c:pt>
              </c:strCache>
            </c:strRef>
          </c:cat>
          <c:val>
            <c:numRef>
              <c:f>'שירות TOP 10'!$S$6:$S$16</c:f>
              <c:numCache>
                <c:formatCode>General</c:formatCode>
                <c:ptCount val="11"/>
                <c:pt idx="0">
                  <c:v>306</c:v>
                </c:pt>
                <c:pt idx="1">
                  <c:v>191</c:v>
                </c:pt>
                <c:pt idx="2">
                  <c:v>678</c:v>
                </c:pt>
                <c:pt idx="3">
                  <c:v>140</c:v>
                </c:pt>
                <c:pt idx="4">
                  <c:v>299</c:v>
                </c:pt>
                <c:pt idx="5">
                  <c:v>120</c:v>
                </c:pt>
                <c:pt idx="6">
                  <c:v>42</c:v>
                </c:pt>
                <c:pt idx="7">
                  <c:v>104</c:v>
                </c:pt>
                <c:pt idx="8">
                  <c:v>38</c:v>
                </c:pt>
                <c:pt idx="9">
                  <c:v>49</c:v>
                </c:pt>
                <c:pt idx="1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F-4C20-A876-2712F2A428EA}"/>
            </c:ext>
          </c:extLst>
        </c:ser>
        <c:ser>
          <c:idx val="2"/>
          <c:order val="2"/>
          <c:tx>
            <c:strRef>
              <c:f>'שירות TOP 10'!$T$5</c:f>
              <c:strCache>
                <c:ptCount val="1"/>
                <c:pt idx="0">
                  <c:v>פבר-24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10'!$Q$6:$Q$16</c:f>
              <c:strCache>
                <c:ptCount val="11"/>
                <c:pt idx="0">
                  <c:v>מולטימדיה</c:v>
                </c:pt>
                <c:pt idx="1">
                  <c:v>חילוץ וגרירה</c:v>
                </c:pt>
                <c:pt idx="2">
                  <c:v>בירור / מידע</c:v>
                </c:pt>
                <c:pt idx="3">
                  <c:v>תופעות שכיחות</c:v>
                </c:pt>
                <c:pt idx="4">
                  <c:v>ריקול</c:v>
                </c:pt>
                <c:pt idx="5">
                  <c:v>מערכת חשמל</c:v>
                </c:pt>
                <c:pt idx="6">
                  <c:v>מקצועיות</c:v>
                </c:pt>
                <c:pt idx="7">
                  <c:v>אבזור / התקנות</c:v>
                </c:pt>
                <c:pt idx="8">
                  <c:v>תיבת הילוכים</c:v>
                </c:pt>
                <c:pt idx="9">
                  <c:v>גוף הרכב</c:v>
                </c:pt>
                <c:pt idx="10">
                  <c:v>מידע</c:v>
                </c:pt>
              </c:strCache>
            </c:strRef>
          </c:cat>
          <c:val>
            <c:numRef>
              <c:f>'שירות TOP 10'!$T$6:$T$16</c:f>
              <c:numCache>
                <c:formatCode>General</c:formatCode>
                <c:ptCount val="11"/>
                <c:pt idx="0">
                  <c:v>242</c:v>
                </c:pt>
                <c:pt idx="1">
                  <c:v>211</c:v>
                </c:pt>
                <c:pt idx="2">
                  <c:v>188</c:v>
                </c:pt>
                <c:pt idx="3">
                  <c:v>155</c:v>
                </c:pt>
                <c:pt idx="4">
                  <c:v>150</c:v>
                </c:pt>
                <c:pt idx="5">
                  <c:v>118</c:v>
                </c:pt>
                <c:pt idx="6">
                  <c:v>78</c:v>
                </c:pt>
                <c:pt idx="7">
                  <c:v>85</c:v>
                </c:pt>
                <c:pt idx="8">
                  <c:v>29</c:v>
                </c:pt>
                <c:pt idx="9">
                  <c:v>44</c:v>
                </c:pt>
                <c:pt idx="1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EF-4C20-A876-2712F2A428EA}"/>
            </c:ext>
          </c:extLst>
        </c:ser>
        <c:ser>
          <c:idx val="3"/>
          <c:order val="3"/>
          <c:tx>
            <c:strRef>
              <c:f>'שירות TOP 10'!$U$5</c:f>
              <c:strCache>
                <c:ptCount val="1"/>
                <c:pt idx="0">
                  <c:v>מרץ-24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10'!$Q$6:$Q$16</c:f>
              <c:strCache>
                <c:ptCount val="11"/>
                <c:pt idx="0">
                  <c:v>מולטימדיה</c:v>
                </c:pt>
                <c:pt idx="1">
                  <c:v>חילוץ וגרירה</c:v>
                </c:pt>
                <c:pt idx="2">
                  <c:v>בירור / מידע</c:v>
                </c:pt>
                <c:pt idx="3">
                  <c:v>תופעות שכיחות</c:v>
                </c:pt>
                <c:pt idx="4">
                  <c:v>ריקול</c:v>
                </c:pt>
                <c:pt idx="5">
                  <c:v>מערכת חשמל</c:v>
                </c:pt>
                <c:pt idx="6">
                  <c:v>מקצועיות</c:v>
                </c:pt>
                <c:pt idx="7">
                  <c:v>אבזור / התקנות</c:v>
                </c:pt>
                <c:pt idx="8">
                  <c:v>תיבת הילוכים</c:v>
                </c:pt>
                <c:pt idx="9">
                  <c:v>גוף הרכב</c:v>
                </c:pt>
                <c:pt idx="10">
                  <c:v>מידע</c:v>
                </c:pt>
              </c:strCache>
            </c:strRef>
          </c:cat>
          <c:val>
            <c:numRef>
              <c:f>'שירות TOP 10'!$U$6:$U$16</c:f>
              <c:numCache>
                <c:formatCode>General</c:formatCode>
                <c:ptCount val="11"/>
                <c:pt idx="0">
                  <c:v>213</c:v>
                </c:pt>
                <c:pt idx="1">
                  <c:v>195</c:v>
                </c:pt>
                <c:pt idx="2">
                  <c:v>177</c:v>
                </c:pt>
                <c:pt idx="3">
                  <c:v>120</c:v>
                </c:pt>
                <c:pt idx="4">
                  <c:v>94</c:v>
                </c:pt>
                <c:pt idx="5">
                  <c:v>84</c:v>
                </c:pt>
                <c:pt idx="6">
                  <c:v>62</c:v>
                </c:pt>
                <c:pt idx="7">
                  <c:v>61</c:v>
                </c:pt>
                <c:pt idx="8">
                  <c:v>27</c:v>
                </c:pt>
                <c:pt idx="9">
                  <c:v>21</c:v>
                </c:pt>
                <c:pt idx="1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EF-4C20-A876-2712F2A428EA}"/>
            </c:ext>
          </c:extLst>
        </c:ser>
        <c:ser>
          <c:idx val="4"/>
          <c:order val="4"/>
          <c:tx>
            <c:strRef>
              <c:f>'שירות TOP 10'!$V$5</c:f>
              <c:strCache>
                <c:ptCount val="1"/>
                <c:pt idx="0">
                  <c:v>אפר-24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10'!$Q$6:$Q$16</c:f>
              <c:strCache>
                <c:ptCount val="11"/>
                <c:pt idx="0">
                  <c:v>מולטימדיה</c:v>
                </c:pt>
                <c:pt idx="1">
                  <c:v>חילוץ וגרירה</c:v>
                </c:pt>
                <c:pt idx="2">
                  <c:v>בירור / מידע</c:v>
                </c:pt>
                <c:pt idx="3">
                  <c:v>תופעות שכיחות</c:v>
                </c:pt>
                <c:pt idx="4">
                  <c:v>ריקול</c:v>
                </c:pt>
                <c:pt idx="5">
                  <c:v>מערכת חשמל</c:v>
                </c:pt>
                <c:pt idx="6">
                  <c:v>מקצועיות</c:v>
                </c:pt>
                <c:pt idx="7">
                  <c:v>אבזור / התקנות</c:v>
                </c:pt>
                <c:pt idx="8">
                  <c:v>תיבת הילוכים</c:v>
                </c:pt>
                <c:pt idx="9">
                  <c:v>גוף הרכב</c:v>
                </c:pt>
                <c:pt idx="10">
                  <c:v>מידע</c:v>
                </c:pt>
              </c:strCache>
            </c:strRef>
          </c:cat>
          <c:val>
            <c:numRef>
              <c:f>'שירות TOP 10'!$V$6:$V$16</c:f>
              <c:numCache>
                <c:formatCode>General</c:formatCode>
                <c:ptCount val="11"/>
                <c:pt idx="0">
                  <c:v>230</c:v>
                </c:pt>
                <c:pt idx="1">
                  <c:v>207</c:v>
                </c:pt>
                <c:pt idx="2">
                  <c:v>171</c:v>
                </c:pt>
                <c:pt idx="3">
                  <c:v>100</c:v>
                </c:pt>
                <c:pt idx="4">
                  <c:v>77</c:v>
                </c:pt>
                <c:pt idx="5">
                  <c:v>77</c:v>
                </c:pt>
                <c:pt idx="6">
                  <c:v>49</c:v>
                </c:pt>
                <c:pt idx="7">
                  <c:v>201</c:v>
                </c:pt>
                <c:pt idx="8">
                  <c:v>23</c:v>
                </c:pt>
                <c:pt idx="9">
                  <c:v>32</c:v>
                </c:pt>
                <c:pt idx="1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EF-4C20-A876-2712F2A428EA}"/>
            </c:ext>
          </c:extLst>
        </c:ser>
        <c:ser>
          <c:idx val="5"/>
          <c:order val="5"/>
          <c:tx>
            <c:strRef>
              <c:f>'שירות TOP 10'!$W$5</c:f>
              <c:strCache>
                <c:ptCount val="1"/>
                <c:pt idx="0">
                  <c:v>מאי-24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'שירות TOP 10'!$Q$6:$Q$16</c:f>
              <c:strCache>
                <c:ptCount val="11"/>
                <c:pt idx="0">
                  <c:v>מולטימדיה</c:v>
                </c:pt>
                <c:pt idx="1">
                  <c:v>חילוץ וגרירה</c:v>
                </c:pt>
                <c:pt idx="2">
                  <c:v>בירור / מידע</c:v>
                </c:pt>
                <c:pt idx="3">
                  <c:v>תופעות שכיחות</c:v>
                </c:pt>
                <c:pt idx="4">
                  <c:v>ריקול</c:v>
                </c:pt>
                <c:pt idx="5">
                  <c:v>מערכת חשמל</c:v>
                </c:pt>
                <c:pt idx="6">
                  <c:v>מקצועיות</c:v>
                </c:pt>
                <c:pt idx="7">
                  <c:v>אבזור / התקנות</c:v>
                </c:pt>
                <c:pt idx="8">
                  <c:v>תיבת הילוכים</c:v>
                </c:pt>
                <c:pt idx="9">
                  <c:v>גוף הרכב</c:v>
                </c:pt>
                <c:pt idx="10">
                  <c:v>מידע</c:v>
                </c:pt>
              </c:strCache>
            </c:strRef>
          </c:cat>
          <c:val>
            <c:numRef>
              <c:f>'שירות TOP 10'!$W$6:$W$16</c:f>
              <c:numCache>
                <c:formatCode>General</c:formatCode>
                <c:ptCount val="11"/>
                <c:pt idx="0">
                  <c:v>269</c:v>
                </c:pt>
                <c:pt idx="1">
                  <c:v>187</c:v>
                </c:pt>
                <c:pt idx="2">
                  <c:v>184</c:v>
                </c:pt>
                <c:pt idx="3">
                  <c:v>116</c:v>
                </c:pt>
                <c:pt idx="4">
                  <c:v>156</c:v>
                </c:pt>
                <c:pt idx="5">
                  <c:v>83</c:v>
                </c:pt>
                <c:pt idx="6">
                  <c:v>61</c:v>
                </c:pt>
                <c:pt idx="7">
                  <c:v>66</c:v>
                </c:pt>
                <c:pt idx="8">
                  <c:v>46</c:v>
                </c:pt>
                <c:pt idx="9">
                  <c:v>41</c:v>
                </c:pt>
                <c:pt idx="1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EF-4C20-A876-2712F2A428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35285119"/>
        <c:axId val="1735275967"/>
      </c:barChart>
      <c:catAx>
        <c:axId val="1735285119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735275967"/>
        <c:crosses val="autoZero"/>
        <c:auto val="1"/>
        <c:lblAlgn val="ctr"/>
        <c:lblOffset val="100"/>
        <c:noMultiLvlLbl val="0"/>
      </c:catAx>
      <c:valAx>
        <c:axId val="1735275967"/>
        <c:scaling>
          <c:orientation val="minMax"/>
        </c:scaling>
        <c:delete val="1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crossAx val="1735285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290719091974724"/>
          <c:y val="0.9367973655161892"/>
          <c:w val="0.48108636137702965"/>
          <c:h val="6.32026344838106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'שירות BI'!$Y$7:$Y$8</c:f>
              <c:strCache>
                <c:ptCount val="2"/>
                <c:pt idx="0">
                  <c:v>פברואר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'שירות BI'!$X$9:$X$22</c:f>
              <c:strCache>
                <c:ptCount val="14"/>
                <c:pt idx="0">
                  <c:v>אבזור / התקנות</c:v>
                </c:pt>
                <c:pt idx="1">
                  <c:v>אישורים</c:v>
                </c:pt>
                <c:pt idx="2">
                  <c:v>בירור / מידע</c:v>
                </c:pt>
                <c:pt idx="3">
                  <c:v>גוף הרכב</c:v>
                </c:pt>
                <c:pt idx="4">
                  <c:v>מולטימדיה</c:v>
                </c:pt>
                <c:pt idx="5">
                  <c:v>מידע</c:v>
                </c:pt>
                <c:pt idx="6">
                  <c:v>מנוע</c:v>
                </c:pt>
                <c:pt idx="7">
                  <c:v>מערכת חשמל</c:v>
                </c:pt>
                <c:pt idx="8">
                  <c:v>מקצועיות</c:v>
                </c:pt>
                <c:pt idx="9">
                  <c:v>מתלים / ציריות</c:v>
                </c:pt>
                <c:pt idx="10">
                  <c:v>צמיגים</c:v>
                </c:pt>
                <c:pt idx="11">
                  <c:v>ריקול</c:v>
                </c:pt>
                <c:pt idx="12">
                  <c:v>תופעות שכיחות</c:v>
                </c:pt>
                <c:pt idx="13">
                  <c:v>תיבת הילוכים</c:v>
                </c:pt>
              </c:strCache>
            </c:strRef>
          </c:cat>
          <c:val>
            <c:numRef>
              <c:f>'שירות BI'!$Y$9:$Y$22</c:f>
              <c:numCache>
                <c:formatCode>General</c:formatCode>
                <c:ptCount val="14"/>
                <c:pt idx="0">
                  <c:v>2</c:v>
                </c:pt>
                <c:pt idx="1">
                  <c:v>13</c:v>
                </c:pt>
                <c:pt idx="2">
                  <c:v>57</c:v>
                </c:pt>
                <c:pt idx="3">
                  <c:v>4</c:v>
                </c:pt>
                <c:pt idx="4">
                  <c:v>3</c:v>
                </c:pt>
                <c:pt idx="5">
                  <c:v>7</c:v>
                </c:pt>
                <c:pt idx="6">
                  <c:v>3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10</c:v>
                </c:pt>
                <c:pt idx="12">
                  <c:v>9</c:v>
                </c:pt>
                <c:pt idx="1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16-4925-9CE3-C6C5EF1C2493}"/>
            </c:ext>
          </c:extLst>
        </c:ser>
        <c:ser>
          <c:idx val="1"/>
          <c:order val="1"/>
          <c:tx>
            <c:strRef>
              <c:f>'שירות BI'!$Z$7:$Z$8</c:f>
              <c:strCache>
                <c:ptCount val="2"/>
                <c:pt idx="0">
                  <c:v>ינואר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'שירות BI'!$X$9:$X$22</c:f>
              <c:strCache>
                <c:ptCount val="14"/>
                <c:pt idx="0">
                  <c:v>אבזור / התקנות</c:v>
                </c:pt>
                <c:pt idx="1">
                  <c:v>אישורים</c:v>
                </c:pt>
                <c:pt idx="2">
                  <c:v>בירור / מידע</c:v>
                </c:pt>
                <c:pt idx="3">
                  <c:v>גוף הרכב</c:v>
                </c:pt>
                <c:pt idx="4">
                  <c:v>מולטימדיה</c:v>
                </c:pt>
                <c:pt idx="5">
                  <c:v>מידע</c:v>
                </c:pt>
                <c:pt idx="6">
                  <c:v>מנוע</c:v>
                </c:pt>
                <c:pt idx="7">
                  <c:v>מערכת חשמל</c:v>
                </c:pt>
                <c:pt idx="8">
                  <c:v>מקצועיות</c:v>
                </c:pt>
                <c:pt idx="9">
                  <c:v>מתלים / ציריות</c:v>
                </c:pt>
                <c:pt idx="10">
                  <c:v>צמיגים</c:v>
                </c:pt>
                <c:pt idx="11">
                  <c:v>ריקול</c:v>
                </c:pt>
                <c:pt idx="12">
                  <c:v>תופעות שכיחות</c:v>
                </c:pt>
                <c:pt idx="13">
                  <c:v>תיבת הילוכים</c:v>
                </c:pt>
              </c:strCache>
            </c:strRef>
          </c:cat>
          <c:val>
            <c:numRef>
              <c:f>'שירות BI'!$Z$9:$Z$22</c:f>
              <c:numCache>
                <c:formatCode>General</c:formatCode>
                <c:ptCount val="14"/>
                <c:pt idx="0">
                  <c:v>4</c:v>
                </c:pt>
                <c:pt idx="1">
                  <c:v>12</c:v>
                </c:pt>
                <c:pt idx="2">
                  <c:v>33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10</c:v>
                </c:pt>
                <c:pt idx="12">
                  <c:v>5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16-4925-9CE3-C6C5EF1C2493}"/>
            </c:ext>
          </c:extLst>
        </c:ser>
        <c:ser>
          <c:idx val="2"/>
          <c:order val="2"/>
          <c:tx>
            <c:strRef>
              <c:f>'שירות BI'!$AA$7:$AA$8</c:f>
              <c:strCache>
                <c:ptCount val="2"/>
                <c:pt idx="0">
                  <c:v>מרץ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'שירות BI'!$X$9:$X$22</c:f>
              <c:strCache>
                <c:ptCount val="14"/>
                <c:pt idx="0">
                  <c:v>אבזור / התקנות</c:v>
                </c:pt>
                <c:pt idx="1">
                  <c:v>אישורים</c:v>
                </c:pt>
                <c:pt idx="2">
                  <c:v>בירור / מידע</c:v>
                </c:pt>
                <c:pt idx="3">
                  <c:v>גוף הרכב</c:v>
                </c:pt>
                <c:pt idx="4">
                  <c:v>מולטימדיה</c:v>
                </c:pt>
                <c:pt idx="5">
                  <c:v>מידע</c:v>
                </c:pt>
                <c:pt idx="6">
                  <c:v>מנוע</c:v>
                </c:pt>
                <c:pt idx="7">
                  <c:v>מערכת חשמל</c:v>
                </c:pt>
                <c:pt idx="8">
                  <c:v>מקצועיות</c:v>
                </c:pt>
                <c:pt idx="9">
                  <c:v>מתלים / ציריות</c:v>
                </c:pt>
                <c:pt idx="10">
                  <c:v>צמיגים</c:v>
                </c:pt>
                <c:pt idx="11">
                  <c:v>ריקול</c:v>
                </c:pt>
                <c:pt idx="12">
                  <c:v>תופעות שכיחות</c:v>
                </c:pt>
                <c:pt idx="13">
                  <c:v>תיבת הילוכים</c:v>
                </c:pt>
              </c:strCache>
            </c:strRef>
          </c:cat>
          <c:val>
            <c:numRef>
              <c:f>'שירות BI'!$AA$9:$AA$22</c:f>
              <c:numCache>
                <c:formatCode>General</c:formatCode>
                <c:ptCount val="14"/>
                <c:pt idx="0">
                  <c:v>11</c:v>
                </c:pt>
                <c:pt idx="1">
                  <c:v>6</c:v>
                </c:pt>
                <c:pt idx="2">
                  <c:v>67</c:v>
                </c:pt>
                <c:pt idx="3">
                  <c:v>9</c:v>
                </c:pt>
                <c:pt idx="4">
                  <c:v>62</c:v>
                </c:pt>
                <c:pt idx="5">
                  <c:v>35</c:v>
                </c:pt>
                <c:pt idx="6">
                  <c:v>1</c:v>
                </c:pt>
                <c:pt idx="7">
                  <c:v>5</c:v>
                </c:pt>
                <c:pt idx="8">
                  <c:v>30</c:v>
                </c:pt>
                <c:pt idx="9">
                  <c:v>0</c:v>
                </c:pt>
                <c:pt idx="10">
                  <c:v>0</c:v>
                </c:pt>
                <c:pt idx="11">
                  <c:v>6</c:v>
                </c:pt>
                <c:pt idx="12">
                  <c:v>4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16-4925-9CE3-C6C5EF1C2493}"/>
            </c:ext>
          </c:extLst>
        </c:ser>
        <c:ser>
          <c:idx val="3"/>
          <c:order val="3"/>
          <c:tx>
            <c:strRef>
              <c:f>'שירות BI'!$AB$7:$AB$8</c:f>
              <c:strCache>
                <c:ptCount val="2"/>
                <c:pt idx="0">
                  <c:v>אפריל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'שירות BI'!$X$9:$X$22</c:f>
              <c:strCache>
                <c:ptCount val="14"/>
                <c:pt idx="0">
                  <c:v>אבזור / התקנות</c:v>
                </c:pt>
                <c:pt idx="1">
                  <c:v>אישורים</c:v>
                </c:pt>
                <c:pt idx="2">
                  <c:v>בירור / מידע</c:v>
                </c:pt>
                <c:pt idx="3">
                  <c:v>גוף הרכב</c:v>
                </c:pt>
                <c:pt idx="4">
                  <c:v>מולטימדיה</c:v>
                </c:pt>
                <c:pt idx="5">
                  <c:v>מידע</c:v>
                </c:pt>
                <c:pt idx="6">
                  <c:v>מנוע</c:v>
                </c:pt>
                <c:pt idx="7">
                  <c:v>מערכת חשמל</c:v>
                </c:pt>
                <c:pt idx="8">
                  <c:v>מקצועיות</c:v>
                </c:pt>
                <c:pt idx="9">
                  <c:v>מתלים / ציריות</c:v>
                </c:pt>
                <c:pt idx="10">
                  <c:v>צמיגים</c:v>
                </c:pt>
                <c:pt idx="11">
                  <c:v>ריקול</c:v>
                </c:pt>
                <c:pt idx="12">
                  <c:v>תופעות שכיחות</c:v>
                </c:pt>
                <c:pt idx="13">
                  <c:v>תיבת הילוכים</c:v>
                </c:pt>
              </c:strCache>
            </c:strRef>
          </c:cat>
          <c:val>
            <c:numRef>
              <c:f>'שירות BI'!$AB$9:$AB$22</c:f>
              <c:numCache>
                <c:formatCode>General</c:formatCode>
                <c:ptCount val="14"/>
                <c:pt idx="0">
                  <c:v>3</c:v>
                </c:pt>
                <c:pt idx="1">
                  <c:v>6</c:v>
                </c:pt>
                <c:pt idx="2">
                  <c:v>25</c:v>
                </c:pt>
                <c:pt idx="3">
                  <c:v>10</c:v>
                </c:pt>
                <c:pt idx="4">
                  <c:v>44</c:v>
                </c:pt>
                <c:pt idx="5">
                  <c:v>37</c:v>
                </c:pt>
                <c:pt idx="6">
                  <c:v>2</c:v>
                </c:pt>
                <c:pt idx="7">
                  <c:v>3</c:v>
                </c:pt>
                <c:pt idx="8">
                  <c:v>31</c:v>
                </c:pt>
                <c:pt idx="9">
                  <c:v>1</c:v>
                </c:pt>
                <c:pt idx="10">
                  <c:v>2</c:v>
                </c:pt>
                <c:pt idx="11">
                  <c:v>5</c:v>
                </c:pt>
                <c:pt idx="12">
                  <c:v>6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16-4925-9CE3-C6C5EF1C2493}"/>
            </c:ext>
          </c:extLst>
        </c:ser>
        <c:ser>
          <c:idx val="4"/>
          <c:order val="4"/>
          <c:tx>
            <c:strRef>
              <c:f>'שירות BI'!$AC$7:$AC$8</c:f>
              <c:strCache>
                <c:ptCount val="2"/>
                <c:pt idx="0">
                  <c:v>מאי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'שירות BI'!$X$9:$X$22</c:f>
              <c:strCache>
                <c:ptCount val="14"/>
                <c:pt idx="0">
                  <c:v>אבזור / התקנות</c:v>
                </c:pt>
                <c:pt idx="1">
                  <c:v>אישורים</c:v>
                </c:pt>
                <c:pt idx="2">
                  <c:v>בירור / מידע</c:v>
                </c:pt>
                <c:pt idx="3">
                  <c:v>גוף הרכב</c:v>
                </c:pt>
                <c:pt idx="4">
                  <c:v>מולטימדיה</c:v>
                </c:pt>
                <c:pt idx="5">
                  <c:v>מידע</c:v>
                </c:pt>
                <c:pt idx="6">
                  <c:v>מנוע</c:v>
                </c:pt>
                <c:pt idx="7">
                  <c:v>מערכת חשמל</c:v>
                </c:pt>
                <c:pt idx="8">
                  <c:v>מקצועיות</c:v>
                </c:pt>
                <c:pt idx="9">
                  <c:v>מתלים / ציריות</c:v>
                </c:pt>
                <c:pt idx="10">
                  <c:v>צמיגים</c:v>
                </c:pt>
                <c:pt idx="11">
                  <c:v>ריקול</c:v>
                </c:pt>
                <c:pt idx="12">
                  <c:v>תופעות שכיחות</c:v>
                </c:pt>
                <c:pt idx="13">
                  <c:v>תיבת הילוכים</c:v>
                </c:pt>
              </c:strCache>
            </c:strRef>
          </c:cat>
          <c:val>
            <c:numRef>
              <c:f>'שירות BI'!$AC$9:$AC$22</c:f>
              <c:numCache>
                <c:formatCode>General</c:formatCode>
                <c:ptCount val="14"/>
                <c:pt idx="0">
                  <c:v>12</c:v>
                </c:pt>
                <c:pt idx="1">
                  <c:v>5</c:v>
                </c:pt>
                <c:pt idx="2">
                  <c:v>47</c:v>
                </c:pt>
                <c:pt idx="3">
                  <c:v>9</c:v>
                </c:pt>
                <c:pt idx="4">
                  <c:v>75</c:v>
                </c:pt>
                <c:pt idx="5">
                  <c:v>37</c:v>
                </c:pt>
                <c:pt idx="6">
                  <c:v>0</c:v>
                </c:pt>
                <c:pt idx="7">
                  <c:v>6</c:v>
                </c:pt>
                <c:pt idx="8">
                  <c:v>32</c:v>
                </c:pt>
                <c:pt idx="9">
                  <c:v>0</c:v>
                </c:pt>
                <c:pt idx="10">
                  <c:v>1</c:v>
                </c:pt>
                <c:pt idx="11">
                  <c:v>7</c:v>
                </c:pt>
                <c:pt idx="12">
                  <c:v>3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16-4925-9CE3-C6C5EF1C24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00482591"/>
        <c:axId val="1000474271"/>
      </c:barChart>
      <c:catAx>
        <c:axId val="1000482591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000474271"/>
        <c:crosses val="autoZero"/>
        <c:auto val="1"/>
        <c:lblAlgn val="ctr"/>
        <c:lblOffset val="100"/>
        <c:noMultiLvlLbl val="0"/>
      </c:catAx>
      <c:valAx>
        <c:axId val="1000474271"/>
        <c:scaling>
          <c:orientation val="minMax"/>
        </c:scaling>
        <c:delete val="1"/>
        <c:axPos val="r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00482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'זימוני תורים'!$V$33</c:f>
              <c:strCache>
                <c:ptCount val="1"/>
                <c:pt idx="0">
                  <c:v>כמות פניות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'זימוני תורים'!$X$32:$AB$32</c:f>
              <c:strCache>
                <c:ptCount val="5"/>
                <c:pt idx="0">
                  <c:v>ינואר</c:v>
                </c:pt>
                <c:pt idx="1">
                  <c:v>פברואר</c:v>
                </c:pt>
                <c:pt idx="2">
                  <c:v>מרץ</c:v>
                </c:pt>
                <c:pt idx="3">
                  <c:v>אפריל</c:v>
                </c:pt>
                <c:pt idx="4">
                  <c:v>מאי</c:v>
                </c:pt>
              </c:strCache>
            </c:strRef>
          </c:cat>
          <c:val>
            <c:numRef>
              <c:f>'זימוני תורים'!$X$33:$AB$33</c:f>
              <c:numCache>
                <c:formatCode>General</c:formatCode>
                <c:ptCount val="5"/>
                <c:pt idx="0">
                  <c:v>1624</c:v>
                </c:pt>
                <c:pt idx="1">
                  <c:v>1413</c:v>
                </c:pt>
                <c:pt idx="2">
                  <c:v>1096</c:v>
                </c:pt>
                <c:pt idx="3">
                  <c:v>909</c:v>
                </c:pt>
                <c:pt idx="4">
                  <c:v>1436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D-46B0-85A4-184B1F01C17F}"/>
            </c:ext>
          </c:extLst>
        </c:ser>
        <c:ser>
          <c:idx val="1"/>
          <c:order val="1"/>
          <c:tx>
            <c:strRef>
              <c:f>'זימוני תורים'!$V$34</c:f>
              <c:strCache>
                <c:ptCount val="1"/>
                <c:pt idx="0">
                  <c:v>זימונים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'זימוני תורים'!$X$32:$AB$32</c:f>
              <c:strCache>
                <c:ptCount val="5"/>
                <c:pt idx="0">
                  <c:v>ינואר</c:v>
                </c:pt>
                <c:pt idx="1">
                  <c:v>פברואר</c:v>
                </c:pt>
                <c:pt idx="2">
                  <c:v>מרץ</c:v>
                </c:pt>
                <c:pt idx="3">
                  <c:v>אפריל</c:v>
                </c:pt>
                <c:pt idx="4">
                  <c:v>מאי</c:v>
                </c:pt>
              </c:strCache>
            </c:strRef>
          </c:cat>
          <c:val>
            <c:numRef>
              <c:f>'זימוני תורים'!$X$34:$AB$34</c:f>
              <c:numCache>
                <c:formatCode>General</c:formatCode>
                <c:ptCount val="5"/>
                <c:pt idx="0">
                  <c:v>378</c:v>
                </c:pt>
                <c:pt idx="1">
                  <c:v>204</c:v>
                </c:pt>
                <c:pt idx="2">
                  <c:v>207</c:v>
                </c:pt>
                <c:pt idx="3">
                  <c:v>186</c:v>
                </c:pt>
                <c:pt idx="4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D-46B0-85A4-184B1F01C17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43216271"/>
        <c:axId val="1543205455"/>
      </c:barChart>
      <c:lineChart>
        <c:grouping val="standard"/>
        <c:varyColors val="0"/>
        <c:ser>
          <c:idx val="2"/>
          <c:order val="2"/>
          <c:tx>
            <c:strRef>
              <c:f>'זימוני תורים'!$V$35</c:f>
              <c:strCache>
                <c:ptCount val="1"/>
                <c:pt idx="0">
                  <c:v>אחוז תיאום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'זימוני תורים'!$X$32:$AB$32</c:f>
              <c:strCache>
                <c:ptCount val="5"/>
                <c:pt idx="0">
                  <c:v>ינואר</c:v>
                </c:pt>
                <c:pt idx="1">
                  <c:v>פברואר</c:v>
                </c:pt>
                <c:pt idx="2">
                  <c:v>מרץ</c:v>
                </c:pt>
                <c:pt idx="3">
                  <c:v>אפריל</c:v>
                </c:pt>
                <c:pt idx="4">
                  <c:v>מאי</c:v>
                </c:pt>
              </c:strCache>
            </c:strRef>
          </c:cat>
          <c:val>
            <c:numRef>
              <c:f>'זימוני תורים'!$X$35:$AB$35</c:f>
              <c:numCache>
                <c:formatCode>0%</c:formatCode>
                <c:ptCount val="5"/>
                <c:pt idx="0">
                  <c:v>0.23</c:v>
                </c:pt>
                <c:pt idx="1">
                  <c:v>0.14000000000000001</c:v>
                </c:pt>
                <c:pt idx="2">
                  <c:v>0.19</c:v>
                </c:pt>
                <c:pt idx="3">
                  <c:v>0.15</c:v>
                </c:pt>
                <c:pt idx="4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97D-46B0-85A4-184B1F01C17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10021823"/>
        <c:axId val="1543203791"/>
      </c:lineChart>
      <c:catAx>
        <c:axId val="1543216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543205455"/>
        <c:crosses val="autoZero"/>
        <c:auto val="1"/>
        <c:lblAlgn val="ctr"/>
        <c:lblOffset val="100"/>
        <c:noMultiLvlLbl val="0"/>
      </c:catAx>
      <c:valAx>
        <c:axId val="1543205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543216271"/>
        <c:crosses val="autoZero"/>
        <c:crossBetween val="between"/>
      </c:valAx>
      <c:valAx>
        <c:axId val="1543203791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10021823"/>
        <c:crosses val="max"/>
        <c:crossBetween val="between"/>
      </c:valAx>
      <c:catAx>
        <c:axId val="3100218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43203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מכירות!$B$51</c:f>
              <c:strCache>
                <c:ptCount val="1"/>
                <c:pt idx="0">
                  <c:v>רמת שירות %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מכירות!$C$50:$P$50</c:f>
              <c:numCache>
                <c:formatCode>mmm\-yy</c:formatCode>
                <c:ptCount val="14"/>
                <c:pt idx="0">
                  <c:v>45017</c:v>
                </c:pt>
                <c:pt idx="1">
                  <c:v>45047</c:v>
                </c:pt>
                <c:pt idx="2">
                  <c:v>45078</c:v>
                </c:pt>
                <c:pt idx="3">
                  <c:v>45108</c:v>
                </c:pt>
                <c:pt idx="4">
                  <c:v>45139</c:v>
                </c:pt>
                <c:pt idx="5">
                  <c:v>45170</c:v>
                </c:pt>
                <c:pt idx="6">
                  <c:v>45200</c:v>
                </c:pt>
                <c:pt idx="7">
                  <c:v>45231</c:v>
                </c:pt>
                <c:pt idx="8">
                  <c:v>45261</c:v>
                </c:pt>
                <c:pt idx="9">
                  <c:v>45292</c:v>
                </c:pt>
                <c:pt idx="10">
                  <c:v>45323</c:v>
                </c:pt>
                <c:pt idx="11">
                  <c:v>45352</c:v>
                </c:pt>
                <c:pt idx="12">
                  <c:v>45383</c:v>
                </c:pt>
                <c:pt idx="13">
                  <c:v>45413</c:v>
                </c:pt>
              </c:numCache>
            </c:numRef>
          </c:cat>
          <c:val>
            <c:numRef>
              <c:f>מכירות!$C$51:$P$51</c:f>
              <c:numCache>
                <c:formatCode>0%</c:formatCode>
                <c:ptCount val="14"/>
                <c:pt idx="0">
                  <c:v>0.88</c:v>
                </c:pt>
                <c:pt idx="1">
                  <c:v>0.95</c:v>
                </c:pt>
                <c:pt idx="2">
                  <c:v>0.91</c:v>
                </c:pt>
                <c:pt idx="3">
                  <c:v>0.92</c:v>
                </c:pt>
                <c:pt idx="4">
                  <c:v>0.9</c:v>
                </c:pt>
                <c:pt idx="5">
                  <c:v>0.93</c:v>
                </c:pt>
                <c:pt idx="6">
                  <c:v>0.94</c:v>
                </c:pt>
                <c:pt idx="7">
                  <c:v>0.89</c:v>
                </c:pt>
                <c:pt idx="8">
                  <c:v>0.73</c:v>
                </c:pt>
                <c:pt idx="9">
                  <c:v>0.76</c:v>
                </c:pt>
                <c:pt idx="10">
                  <c:v>0.87</c:v>
                </c:pt>
                <c:pt idx="11">
                  <c:v>0.9</c:v>
                </c:pt>
                <c:pt idx="12">
                  <c:v>0.92</c:v>
                </c:pt>
                <c:pt idx="13">
                  <c:v>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01-4AA5-8B2D-B3F3EB8DDF1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795905392"/>
        <c:axId val="468220048"/>
      </c:lineChart>
      <c:dateAx>
        <c:axId val="179590539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468220048"/>
        <c:crosses val="autoZero"/>
        <c:auto val="1"/>
        <c:lblOffset val="100"/>
        <c:baseTimeUnit val="months"/>
      </c:dateAx>
      <c:valAx>
        <c:axId val="4682200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95905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0271543484080591E-2"/>
          <c:y val="0.1166439207052654"/>
          <c:w val="0.96233767389170455"/>
          <c:h val="0.656836238602640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'נסיעות מבחן ומסירות'!$V$13</c:f>
              <c:strCache>
                <c:ptCount val="1"/>
                <c:pt idx="0">
                  <c:v>ינואר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'נסיעות מבחן ומסירות'!$U$14:$U$18</c:f>
              <c:strCache>
                <c:ptCount val="5"/>
                <c:pt idx="0">
                  <c:v>נ.מ. סקודה</c:v>
                </c:pt>
                <c:pt idx="1">
                  <c:v>נ.מ. פולקסווגן</c:v>
                </c:pt>
                <c:pt idx="2">
                  <c:v>נ.מ. סיאט</c:v>
                </c:pt>
                <c:pt idx="3">
                  <c:v>נ.מ. אאודי</c:v>
                </c:pt>
                <c:pt idx="4">
                  <c:v>נ.מ. מסחריות</c:v>
                </c:pt>
              </c:strCache>
            </c:strRef>
          </c:cat>
          <c:val>
            <c:numRef>
              <c:f>'נסיעות מבחן ומסירות'!$V$14:$V$18</c:f>
              <c:numCache>
                <c:formatCode>General</c:formatCode>
                <c:ptCount val="5"/>
                <c:pt idx="0">
                  <c:v>221</c:v>
                </c:pt>
                <c:pt idx="1">
                  <c:v>208</c:v>
                </c:pt>
                <c:pt idx="2">
                  <c:v>116</c:v>
                </c:pt>
                <c:pt idx="3">
                  <c:v>190</c:v>
                </c:pt>
                <c:pt idx="4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7-459B-A4D4-D9308C4F9F07}"/>
            </c:ext>
          </c:extLst>
        </c:ser>
        <c:ser>
          <c:idx val="1"/>
          <c:order val="1"/>
          <c:tx>
            <c:strRef>
              <c:f>'נסיעות מבחן ומסירות'!$W$13</c:f>
              <c:strCache>
                <c:ptCount val="1"/>
                <c:pt idx="0">
                  <c:v>פברואר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'נסיעות מבחן ומסירות'!$U$14:$U$18</c:f>
              <c:strCache>
                <c:ptCount val="5"/>
                <c:pt idx="0">
                  <c:v>נ.מ. סקודה</c:v>
                </c:pt>
                <c:pt idx="1">
                  <c:v>נ.מ. פולקסווגן</c:v>
                </c:pt>
                <c:pt idx="2">
                  <c:v>נ.מ. סיאט</c:v>
                </c:pt>
                <c:pt idx="3">
                  <c:v>נ.מ. אאודי</c:v>
                </c:pt>
                <c:pt idx="4">
                  <c:v>נ.מ. מסחריות</c:v>
                </c:pt>
              </c:strCache>
            </c:strRef>
          </c:cat>
          <c:val>
            <c:numRef>
              <c:f>'נסיעות מבחן ומסירות'!$W$14:$W$18</c:f>
              <c:numCache>
                <c:formatCode>General</c:formatCode>
                <c:ptCount val="5"/>
                <c:pt idx="0">
                  <c:v>280</c:v>
                </c:pt>
                <c:pt idx="1">
                  <c:v>300</c:v>
                </c:pt>
                <c:pt idx="2">
                  <c:v>136</c:v>
                </c:pt>
                <c:pt idx="3">
                  <c:v>233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C7-459B-A4D4-D9308C4F9F07}"/>
            </c:ext>
          </c:extLst>
        </c:ser>
        <c:ser>
          <c:idx val="2"/>
          <c:order val="2"/>
          <c:tx>
            <c:strRef>
              <c:f>'נסיעות מבחן ומסירות'!$X$13</c:f>
              <c:strCache>
                <c:ptCount val="1"/>
                <c:pt idx="0">
                  <c:v>מרץ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'נסיעות מבחן ומסירות'!$U$14:$U$18</c:f>
              <c:strCache>
                <c:ptCount val="5"/>
                <c:pt idx="0">
                  <c:v>נ.מ. סקודה</c:v>
                </c:pt>
                <c:pt idx="1">
                  <c:v>נ.מ. פולקסווגן</c:v>
                </c:pt>
                <c:pt idx="2">
                  <c:v>נ.מ. סיאט</c:v>
                </c:pt>
                <c:pt idx="3">
                  <c:v>נ.מ. אאודי</c:v>
                </c:pt>
                <c:pt idx="4">
                  <c:v>נ.מ. מסחריות</c:v>
                </c:pt>
              </c:strCache>
            </c:strRef>
          </c:cat>
          <c:val>
            <c:numRef>
              <c:f>'נסיעות מבחן ומסירות'!$X$14:$X$18</c:f>
              <c:numCache>
                <c:formatCode>General</c:formatCode>
                <c:ptCount val="5"/>
                <c:pt idx="0">
                  <c:v>295</c:v>
                </c:pt>
                <c:pt idx="1">
                  <c:v>236</c:v>
                </c:pt>
                <c:pt idx="2">
                  <c:v>180</c:v>
                </c:pt>
                <c:pt idx="3">
                  <c:v>349</c:v>
                </c:pt>
                <c:pt idx="4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C7-459B-A4D4-D9308C4F9F07}"/>
            </c:ext>
          </c:extLst>
        </c:ser>
        <c:ser>
          <c:idx val="3"/>
          <c:order val="3"/>
          <c:tx>
            <c:strRef>
              <c:f>'נסיעות מבחן ומסירות'!$Y$13</c:f>
              <c:strCache>
                <c:ptCount val="1"/>
                <c:pt idx="0">
                  <c:v>אפריל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'נסיעות מבחן ומסירות'!$U$14:$U$18</c:f>
              <c:strCache>
                <c:ptCount val="5"/>
                <c:pt idx="0">
                  <c:v>נ.מ. סקודה</c:v>
                </c:pt>
                <c:pt idx="1">
                  <c:v>נ.מ. פולקסווגן</c:v>
                </c:pt>
                <c:pt idx="2">
                  <c:v>נ.מ. סיאט</c:v>
                </c:pt>
                <c:pt idx="3">
                  <c:v>נ.מ. אאודי</c:v>
                </c:pt>
                <c:pt idx="4">
                  <c:v>נ.מ. מסחריות</c:v>
                </c:pt>
              </c:strCache>
            </c:strRef>
          </c:cat>
          <c:val>
            <c:numRef>
              <c:f>'נסיעות מבחן ומסירות'!$Y$14:$Y$18</c:f>
              <c:numCache>
                <c:formatCode>General</c:formatCode>
                <c:ptCount val="5"/>
                <c:pt idx="0">
                  <c:v>175</c:v>
                </c:pt>
                <c:pt idx="1">
                  <c:v>212</c:v>
                </c:pt>
                <c:pt idx="2">
                  <c:v>139</c:v>
                </c:pt>
                <c:pt idx="3">
                  <c:v>329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C7-459B-A4D4-D9308C4F9F07}"/>
            </c:ext>
          </c:extLst>
        </c:ser>
        <c:ser>
          <c:idx val="4"/>
          <c:order val="4"/>
          <c:tx>
            <c:strRef>
              <c:f>'נסיעות מבחן ומסירות'!$Z$13</c:f>
              <c:strCache>
                <c:ptCount val="1"/>
                <c:pt idx="0">
                  <c:v>מאי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'נסיעות מבחן ומסירות'!$U$14:$U$18</c:f>
              <c:strCache>
                <c:ptCount val="5"/>
                <c:pt idx="0">
                  <c:v>נ.מ. סקודה</c:v>
                </c:pt>
                <c:pt idx="1">
                  <c:v>נ.מ. פולקסווגן</c:v>
                </c:pt>
                <c:pt idx="2">
                  <c:v>נ.מ. סיאט</c:v>
                </c:pt>
                <c:pt idx="3">
                  <c:v>נ.מ. אאודי</c:v>
                </c:pt>
                <c:pt idx="4">
                  <c:v>נ.מ. מסחריות</c:v>
                </c:pt>
              </c:strCache>
            </c:strRef>
          </c:cat>
          <c:val>
            <c:numRef>
              <c:f>'נסיעות מבחן ומסירות'!$Z$14:$Z$18</c:f>
              <c:numCache>
                <c:formatCode>General</c:formatCode>
                <c:ptCount val="5"/>
                <c:pt idx="0">
                  <c:v>229</c:v>
                </c:pt>
                <c:pt idx="1">
                  <c:v>265</c:v>
                </c:pt>
                <c:pt idx="2">
                  <c:v>173</c:v>
                </c:pt>
                <c:pt idx="3">
                  <c:v>288</c:v>
                </c:pt>
                <c:pt idx="4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10-4395-B201-DAF14A85048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13802431"/>
        <c:axId val="2013803679"/>
      </c:barChart>
      <c:catAx>
        <c:axId val="2013802431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013803679"/>
        <c:crosses val="autoZero"/>
        <c:auto val="1"/>
        <c:lblAlgn val="ctr"/>
        <c:lblOffset val="100"/>
        <c:noMultiLvlLbl val="0"/>
      </c:catAx>
      <c:valAx>
        <c:axId val="2013803679"/>
        <c:scaling>
          <c:orientation val="minMax"/>
        </c:scaling>
        <c:delete val="1"/>
        <c:axPos val="r"/>
        <c:numFmt formatCode="General" sourceLinked="1"/>
        <c:majorTickMark val="none"/>
        <c:minorTickMark val="none"/>
        <c:tickLblPos val="nextTo"/>
        <c:crossAx val="2013802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543557410244636"/>
          <c:y val="0.92709703930583776"/>
          <c:w val="0.28912871699794868"/>
          <c:h val="4.69820894263255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F699C-49DE-4FFC-8092-7C25D00444C5}" type="doc">
      <dgm:prSet loTypeId="urn:microsoft.com/office/officeart/2005/8/layout/chevron1" loCatId="process" qsTypeId="urn:microsoft.com/office/officeart/2005/8/quickstyle/simple3" qsCatId="simple" csTypeId="urn:microsoft.com/office/officeart/2005/8/colors/accent1_1" csCatId="accent1" phldr="1"/>
      <dgm:spPr/>
    </dgm:pt>
    <dgm:pt modelId="{1BD61C11-1A1E-4EEC-8E66-FCF943DDB011}">
      <dgm:prSet/>
      <dgm:spPr/>
      <dgm:t>
        <a:bodyPr/>
        <a:lstStyle/>
        <a:p>
          <a:pPr rtl="1"/>
          <a:r>
            <a:rPr lang="he-IL" dirty="0">
              <a:latin typeface="Arial" panose="020B0604020202020204" pitchFamily="34" charset="0"/>
              <a:cs typeface="Arial" panose="020B0604020202020204" pitchFamily="34" charset="0"/>
            </a:rPr>
            <a:t>55%</a:t>
          </a:r>
        </a:p>
      </dgm:t>
    </dgm:pt>
    <dgm:pt modelId="{ADDCF063-A033-4E1A-AF52-117A031B5B25}" type="par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DF1ABDFD-A199-4977-A9F1-7437CC39747C}" type="sib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275CD68A-8AF3-42AA-891D-808476D32DA2}">
      <dgm:prSet/>
      <dgm:spPr/>
      <dgm:t>
        <a:bodyPr/>
        <a:lstStyle/>
        <a:p>
          <a:pPr rtl="1"/>
          <a:r>
            <a:rPr lang="he-IL" dirty="0"/>
            <a:t>%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r>
            <a:rPr lang="he-IL" dirty="0">
              <a:latin typeface="Arial" panose="020B0604020202020204" pitchFamily="34" charset="0"/>
              <a:cs typeface="Arial" panose="020B0604020202020204" pitchFamily="34" charset="0"/>
            </a:rPr>
            <a:t>5</a:t>
          </a:r>
        </a:p>
      </dgm:t>
    </dgm:pt>
    <dgm:pt modelId="{937C274C-58F7-4C74-B75F-BC1824C8A0AC}" type="par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0C47F2D9-043E-487F-ACCF-F15BB1CB6898}" type="sib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A6EC9DA7-144B-45EB-BB07-AB0CE9E97BE3}">
      <dgm:prSet/>
      <dgm:spPr/>
      <dgm:t>
        <a:bodyPr/>
        <a:lstStyle/>
        <a:p>
          <a:pPr rtl="1"/>
          <a:r>
            <a:rPr lang="he-IL" b="0" i="0" u="none" dirty="0"/>
            <a:t>100%</a:t>
          </a:r>
          <a:endParaRPr lang="he-IL" dirty="0"/>
        </a:p>
      </dgm:t>
    </dgm:pt>
    <dgm:pt modelId="{9ECCB56A-895A-4431-A31D-1FD93BA45FD6}" type="par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1918743D-CCDF-40DB-9FC0-E6EF71B15B6D}" type="sib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B854BD9E-0243-4A36-AC51-5692271D86B4}">
      <dgm:prSet/>
      <dgm:spPr/>
      <dgm:t>
        <a:bodyPr/>
        <a:lstStyle/>
        <a:p>
          <a:pPr rtl="1"/>
          <a:r>
            <a:rPr lang="he-IL" b="0" i="0" u="none" dirty="0"/>
            <a:t>5%</a:t>
          </a:r>
          <a:endParaRPr lang="he-IL" dirty="0"/>
        </a:p>
      </dgm:t>
    </dgm:pt>
    <dgm:pt modelId="{971B1EDA-930E-4847-9C3D-69721E906199}" type="sib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79DA026D-A272-4951-B702-0E24EDBE2E01}" type="par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33C6D477-A938-49AC-AFAF-A1D40F445ECF}" type="pres">
      <dgm:prSet presAssocID="{E2FF699C-49DE-4FFC-8092-7C25D00444C5}" presName="Name0" presStyleCnt="0">
        <dgm:presLayoutVars>
          <dgm:dir/>
          <dgm:animLvl val="lvl"/>
          <dgm:resizeHandles val="exact"/>
        </dgm:presLayoutVars>
      </dgm:prSet>
      <dgm:spPr/>
    </dgm:pt>
    <dgm:pt modelId="{66D93E13-5FD1-43FA-8274-D627710B898F}" type="pres">
      <dgm:prSet presAssocID="{A6EC9DA7-144B-45EB-BB07-AB0CE9E97BE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749433-C3A1-4A71-98C5-A8C30AA0BC91}" type="pres">
      <dgm:prSet presAssocID="{1918743D-CCDF-40DB-9FC0-E6EF71B15B6D}" presName="parTxOnlySpace" presStyleCnt="0"/>
      <dgm:spPr/>
    </dgm:pt>
    <dgm:pt modelId="{663ECCA3-A722-46CE-9737-DDA72BF41282}" type="pres">
      <dgm:prSet presAssocID="{1BD61C11-1A1E-4EEC-8E66-FCF943DDB01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D95D02-11CE-43F4-BAFA-D3648CB2B371}" type="pres">
      <dgm:prSet presAssocID="{DF1ABDFD-A199-4977-A9F1-7437CC39747C}" presName="parTxOnlySpace" presStyleCnt="0"/>
      <dgm:spPr/>
    </dgm:pt>
    <dgm:pt modelId="{13633EA5-9230-46DB-9969-4F9DC5BCBFFD}" type="pres">
      <dgm:prSet presAssocID="{275CD68A-8AF3-42AA-891D-808476D32D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53E035-D931-4FFC-AFF3-AEF5832DDE7A}" type="pres">
      <dgm:prSet presAssocID="{0C47F2D9-043E-487F-ACCF-F15BB1CB6898}" presName="parTxOnlySpace" presStyleCnt="0"/>
      <dgm:spPr/>
    </dgm:pt>
    <dgm:pt modelId="{C2AD6EAF-29E0-4A7D-A717-10D134DE376B}" type="pres">
      <dgm:prSet presAssocID="{B854BD9E-0243-4A36-AC51-5692271D86B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0EB8125-CD21-4C22-BC70-3965D8F374CE}" type="presOf" srcId="{E2FF699C-49DE-4FFC-8092-7C25D00444C5}" destId="{33C6D477-A938-49AC-AFAF-A1D40F445ECF}" srcOrd="0" destOrd="0" presId="urn:microsoft.com/office/officeart/2005/8/layout/chevron1"/>
    <dgm:cxn modelId="{E2614251-EB22-4FF3-A601-C58F5EA5D445}" srcId="{E2FF699C-49DE-4FFC-8092-7C25D00444C5}" destId="{1BD61C11-1A1E-4EEC-8E66-FCF943DDB011}" srcOrd="1" destOrd="0" parTransId="{ADDCF063-A033-4E1A-AF52-117A031B5B25}" sibTransId="{DF1ABDFD-A199-4977-A9F1-7437CC39747C}"/>
    <dgm:cxn modelId="{CE01A58E-2AE0-4E23-BCF5-E4846785E095}" srcId="{E2FF699C-49DE-4FFC-8092-7C25D00444C5}" destId="{275CD68A-8AF3-42AA-891D-808476D32DA2}" srcOrd="2" destOrd="0" parTransId="{937C274C-58F7-4C74-B75F-BC1824C8A0AC}" sibTransId="{0C47F2D9-043E-487F-ACCF-F15BB1CB6898}"/>
    <dgm:cxn modelId="{D90764A2-6498-4862-9FF6-EDB4DB7DED97}" srcId="{E2FF699C-49DE-4FFC-8092-7C25D00444C5}" destId="{B854BD9E-0243-4A36-AC51-5692271D86B4}" srcOrd="3" destOrd="0" parTransId="{79DA026D-A272-4951-B702-0E24EDBE2E01}" sibTransId="{971B1EDA-930E-4847-9C3D-69721E906199}"/>
    <dgm:cxn modelId="{DE5C72B5-993F-41F3-B8AC-AAFD538D767F}" type="presOf" srcId="{275CD68A-8AF3-42AA-891D-808476D32DA2}" destId="{13633EA5-9230-46DB-9969-4F9DC5BCBFFD}" srcOrd="0" destOrd="0" presId="urn:microsoft.com/office/officeart/2005/8/layout/chevron1"/>
    <dgm:cxn modelId="{2F6CA4C0-965B-4599-969A-55929B353FB4}" type="presOf" srcId="{B854BD9E-0243-4A36-AC51-5692271D86B4}" destId="{C2AD6EAF-29E0-4A7D-A717-10D134DE376B}" srcOrd="0" destOrd="0" presId="urn:microsoft.com/office/officeart/2005/8/layout/chevron1"/>
    <dgm:cxn modelId="{F04718E7-F3AC-4CFB-91AA-38D1B637B8D8}" type="presOf" srcId="{1BD61C11-1A1E-4EEC-8E66-FCF943DDB011}" destId="{663ECCA3-A722-46CE-9737-DDA72BF41282}" srcOrd="0" destOrd="0" presId="urn:microsoft.com/office/officeart/2005/8/layout/chevron1"/>
    <dgm:cxn modelId="{01804DEB-A2BD-4B92-B5C3-8D4C43649BFA}" srcId="{E2FF699C-49DE-4FFC-8092-7C25D00444C5}" destId="{A6EC9DA7-144B-45EB-BB07-AB0CE9E97BE3}" srcOrd="0" destOrd="0" parTransId="{9ECCB56A-895A-4431-A31D-1FD93BA45FD6}" sibTransId="{1918743D-CCDF-40DB-9FC0-E6EF71B15B6D}"/>
    <dgm:cxn modelId="{96255BFF-E825-4C11-9822-E381CE1436CD}" type="presOf" srcId="{A6EC9DA7-144B-45EB-BB07-AB0CE9E97BE3}" destId="{66D93E13-5FD1-43FA-8274-D627710B898F}" srcOrd="0" destOrd="0" presId="urn:microsoft.com/office/officeart/2005/8/layout/chevron1"/>
    <dgm:cxn modelId="{F41998D1-E3B8-4DD1-AF4F-7130F244C0DF}" type="presParOf" srcId="{33C6D477-A938-49AC-AFAF-A1D40F445ECF}" destId="{66D93E13-5FD1-43FA-8274-D627710B898F}" srcOrd="0" destOrd="0" presId="urn:microsoft.com/office/officeart/2005/8/layout/chevron1"/>
    <dgm:cxn modelId="{AC12E7CF-1A54-423E-919C-B1F283C62667}" type="presParOf" srcId="{33C6D477-A938-49AC-AFAF-A1D40F445ECF}" destId="{77749433-C3A1-4A71-98C5-A8C30AA0BC91}" srcOrd="1" destOrd="0" presId="urn:microsoft.com/office/officeart/2005/8/layout/chevron1"/>
    <dgm:cxn modelId="{65CFEAA6-CA10-4C0D-B27B-FD20280E50BD}" type="presParOf" srcId="{33C6D477-A938-49AC-AFAF-A1D40F445ECF}" destId="{663ECCA3-A722-46CE-9737-DDA72BF41282}" srcOrd="2" destOrd="0" presId="urn:microsoft.com/office/officeart/2005/8/layout/chevron1"/>
    <dgm:cxn modelId="{22FA20F8-DB3F-475D-8D65-C2D7309DA9B6}" type="presParOf" srcId="{33C6D477-A938-49AC-AFAF-A1D40F445ECF}" destId="{22D95D02-11CE-43F4-BAFA-D3648CB2B371}" srcOrd="3" destOrd="0" presId="urn:microsoft.com/office/officeart/2005/8/layout/chevron1"/>
    <dgm:cxn modelId="{73574253-FE81-4646-B9A8-B8B7325E7DEA}" type="presParOf" srcId="{33C6D477-A938-49AC-AFAF-A1D40F445ECF}" destId="{13633EA5-9230-46DB-9969-4F9DC5BCBFFD}" srcOrd="4" destOrd="0" presId="urn:microsoft.com/office/officeart/2005/8/layout/chevron1"/>
    <dgm:cxn modelId="{F2D24631-FCEC-40F7-83EA-22AC63903DA7}" type="presParOf" srcId="{33C6D477-A938-49AC-AFAF-A1D40F445ECF}" destId="{3953E035-D931-4FFC-AFF3-AEF5832DDE7A}" srcOrd="5" destOrd="0" presId="urn:microsoft.com/office/officeart/2005/8/layout/chevron1"/>
    <dgm:cxn modelId="{BA9374E3-CC7D-4CD2-8010-069FEC7B86ED}" type="presParOf" srcId="{33C6D477-A938-49AC-AFAF-A1D40F445ECF}" destId="{C2AD6EAF-29E0-4A7D-A717-10D134DE37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FF699C-49DE-4FFC-8092-7C25D00444C5}" type="doc">
      <dgm:prSet loTypeId="urn:microsoft.com/office/officeart/2005/8/layout/chevron1" loCatId="process" qsTypeId="urn:microsoft.com/office/officeart/2005/8/quickstyle/simple3" qsCatId="simple" csTypeId="urn:microsoft.com/office/officeart/2005/8/colors/accent1_1" csCatId="accent1" phldr="1"/>
      <dgm:spPr/>
    </dgm:pt>
    <dgm:pt modelId="{1BD61C11-1A1E-4EEC-8E66-FCF943DDB011}">
      <dgm:prSet/>
      <dgm:spPr/>
      <dgm:t>
        <a:bodyPr/>
        <a:lstStyle/>
        <a:p>
          <a:pPr rtl="1"/>
          <a:r>
            <a:rPr lang="he-IL" b="0" i="0" u="none" dirty="0"/>
            <a:t>50%</a:t>
          </a:r>
          <a:endParaRPr lang="he-IL" dirty="0"/>
        </a:p>
      </dgm:t>
    </dgm:pt>
    <dgm:pt modelId="{ADDCF063-A033-4E1A-AF52-117A031B5B25}" type="par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DF1ABDFD-A199-4977-A9F1-7437CC39747C}" type="sib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275CD68A-8AF3-42AA-891D-808476D32DA2}">
      <dgm:prSet/>
      <dgm:spPr/>
      <dgm:t>
        <a:bodyPr/>
        <a:lstStyle/>
        <a:p>
          <a:pPr rtl="1"/>
          <a:r>
            <a:rPr lang="he-IL" b="0" i="0" u="none" dirty="0"/>
            <a:t>52%</a:t>
          </a:r>
          <a:endParaRPr lang="he-IL" dirty="0"/>
        </a:p>
      </dgm:t>
    </dgm:pt>
    <dgm:pt modelId="{937C274C-58F7-4C74-B75F-BC1824C8A0AC}" type="par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0C47F2D9-043E-487F-ACCF-F15BB1CB6898}" type="sib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B854BD9E-0243-4A36-AC51-5692271D86B4}">
      <dgm:prSet/>
      <dgm:spPr/>
      <dgm:t>
        <a:bodyPr/>
        <a:lstStyle/>
        <a:p>
          <a:pPr rtl="1"/>
          <a:r>
            <a:rPr lang="he-IL" b="0" i="0" u="none" dirty="0"/>
            <a:t>5%</a:t>
          </a:r>
          <a:endParaRPr lang="he-IL" dirty="0"/>
        </a:p>
      </dgm:t>
    </dgm:pt>
    <dgm:pt modelId="{79DA026D-A272-4951-B702-0E24EDBE2E01}" type="par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971B1EDA-930E-4847-9C3D-69721E906199}" type="sib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A6EC9DA7-144B-45EB-BB07-AB0CE9E97BE3}">
      <dgm:prSet/>
      <dgm:spPr/>
      <dgm:t>
        <a:bodyPr/>
        <a:lstStyle/>
        <a:p>
          <a:pPr rtl="1"/>
          <a:r>
            <a:rPr lang="he-IL" b="0" i="0" u="none" dirty="0"/>
            <a:t>100%</a:t>
          </a:r>
          <a:endParaRPr lang="he-IL" dirty="0"/>
        </a:p>
      </dgm:t>
    </dgm:pt>
    <dgm:pt modelId="{9ECCB56A-895A-4431-A31D-1FD93BA45FD6}" type="par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1918743D-CCDF-40DB-9FC0-E6EF71B15B6D}" type="sib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33C6D477-A938-49AC-AFAF-A1D40F445ECF}" type="pres">
      <dgm:prSet presAssocID="{E2FF699C-49DE-4FFC-8092-7C25D00444C5}" presName="Name0" presStyleCnt="0">
        <dgm:presLayoutVars>
          <dgm:dir/>
          <dgm:animLvl val="lvl"/>
          <dgm:resizeHandles val="exact"/>
        </dgm:presLayoutVars>
      </dgm:prSet>
      <dgm:spPr/>
    </dgm:pt>
    <dgm:pt modelId="{66D93E13-5FD1-43FA-8274-D627710B898F}" type="pres">
      <dgm:prSet presAssocID="{A6EC9DA7-144B-45EB-BB07-AB0CE9E97BE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749433-C3A1-4A71-98C5-A8C30AA0BC91}" type="pres">
      <dgm:prSet presAssocID="{1918743D-CCDF-40DB-9FC0-E6EF71B15B6D}" presName="parTxOnlySpace" presStyleCnt="0"/>
      <dgm:spPr/>
    </dgm:pt>
    <dgm:pt modelId="{663ECCA3-A722-46CE-9737-DDA72BF41282}" type="pres">
      <dgm:prSet presAssocID="{1BD61C11-1A1E-4EEC-8E66-FCF943DDB01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D95D02-11CE-43F4-BAFA-D3648CB2B371}" type="pres">
      <dgm:prSet presAssocID="{DF1ABDFD-A199-4977-A9F1-7437CC39747C}" presName="parTxOnlySpace" presStyleCnt="0"/>
      <dgm:spPr/>
    </dgm:pt>
    <dgm:pt modelId="{13633EA5-9230-46DB-9969-4F9DC5BCBFFD}" type="pres">
      <dgm:prSet presAssocID="{275CD68A-8AF3-42AA-891D-808476D32D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53E035-D931-4FFC-AFF3-AEF5832DDE7A}" type="pres">
      <dgm:prSet presAssocID="{0C47F2D9-043E-487F-ACCF-F15BB1CB6898}" presName="parTxOnlySpace" presStyleCnt="0"/>
      <dgm:spPr/>
    </dgm:pt>
    <dgm:pt modelId="{C2AD6EAF-29E0-4A7D-A717-10D134DE376B}" type="pres">
      <dgm:prSet presAssocID="{B854BD9E-0243-4A36-AC51-5692271D86B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0EB8125-CD21-4C22-BC70-3965D8F374CE}" type="presOf" srcId="{E2FF699C-49DE-4FFC-8092-7C25D00444C5}" destId="{33C6D477-A938-49AC-AFAF-A1D40F445ECF}" srcOrd="0" destOrd="0" presId="urn:microsoft.com/office/officeart/2005/8/layout/chevron1"/>
    <dgm:cxn modelId="{E2614251-EB22-4FF3-A601-C58F5EA5D445}" srcId="{E2FF699C-49DE-4FFC-8092-7C25D00444C5}" destId="{1BD61C11-1A1E-4EEC-8E66-FCF943DDB011}" srcOrd="1" destOrd="0" parTransId="{ADDCF063-A033-4E1A-AF52-117A031B5B25}" sibTransId="{DF1ABDFD-A199-4977-A9F1-7437CC39747C}"/>
    <dgm:cxn modelId="{CE01A58E-2AE0-4E23-BCF5-E4846785E095}" srcId="{E2FF699C-49DE-4FFC-8092-7C25D00444C5}" destId="{275CD68A-8AF3-42AA-891D-808476D32DA2}" srcOrd="2" destOrd="0" parTransId="{937C274C-58F7-4C74-B75F-BC1824C8A0AC}" sibTransId="{0C47F2D9-043E-487F-ACCF-F15BB1CB6898}"/>
    <dgm:cxn modelId="{D90764A2-6498-4862-9FF6-EDB4DB7DED97}" srcId="{E2FF699C-49DE-4FFC-8092-7C25D00444C5}" destId="{B854BD9E-0243-4A36-AC51-5692271D86B4}" srcOrd="3" destOrd="0" parTransId="{79DA026D-A272-4951-B702-0E24EDBE2E01}" sibTransId="{971B1EDA-930E-4847-9C3D-69721E906199}"/>
    <dgm:cxn modelId="{DE5C72B5-993F-41F3-B8AC-AAFD538D767F}" type="presOf" srcId="{275CD68A-8AF3-42AA-891D-808476D32DA2}" destId="{13633EA5-9230-46DB-9969-4F9DC5BCBFFD}" srcOrd="0" destOrd="0" presId="urn:microsoft.com/office/officeart/2005/8/layout/chevron1"/>
    <dgm:cxn modelId="{2F6CA4C0-965B-4599-969A-55929B353FB4}" type="presOf" srcId="{B854BD9E-0243-4A36-AC51-5692271D86B4}" destId="{C2AD6EAF-29E0-4A7D-A717-10D134DE376B}" srcOrd="0" destOrd="0" presId="urn:microsoft.com/office/officeart/2005/8/layout/chevron1"/>
    <dgm:cxn modelId="{F04718E7-F3AC-4CFB-91AA-38D1B637B8D8}" type="presOf" srcId="{1BD61C11-1A1E-4EEC-8E66-FCF943DDB011}" destId="{663ECCA3-A722-46CE-9737-DDA72BF41282}" srcOrd="0" destOrd="0" presId="urn:microsoft.com/office/officeart/2005/8/layout/chevron1"/>
    <dgm:cxn modelId="{01804DEB-A2BD-4B92-B5C3-8D4C43649BFA}" srcId="{E2FF699C-49DE-4FFC-8092-7C25D00444C5}" destId="{A6EC9DA7-144B-45EB-BB07-AB0CE9E97BE3}" srcOrd="0" destOrd="0" parTransId="{9ECCB56A-895A-4431-A31D-1FD93BA45FD6}" sibTransId="{1918743D-CCDF-40DB-9FC0-E6EF71B15B6D}"/>
    <dgm:cxn modelId="{96255BFF-E825-4C11-9822-E381CE1436CD}" type="presOf" srcId="{A6EC9DA7-144B-45EB-BB07-AB0CE9E97BE3}" destId="{66D93E13-5FD1-43FA-8274-D627710B898F}" srcOrd="0" destOrd="0" presId="urn:microsoft.com/office/officeart/2005/8/layout/chevron1"/>
    <dgm:cxn modelId="{F41998D1-E3B8-4DD1-AF4F-7130F244C0DF}" type="presParOf" srcId="{33C6D477-A938-49AC-AFAF-A1D40F445ECF}" destId="{66D93E13-5FD1-43FA-8274-D627710B898F}" srcOrd="0" destOrd="0" presId="urn:microsoft.com/office/officeart/2005/8/layout/chevron1"/>
    <dgm:cxn modelId="{AC12E7CF-1A54-423E-919C-B1F283C62667}" type="presParOf" srcId="{33C6D477-A938-49AC-AFAF-A1D40F445ECF}" destId="{77749433-C3A1-4A71-98C5-A8C30AA0BC91}" srcOrd="1" destOrd="0" presId="urn:microsoft.com/office/officeart/2005/8/layout/chevron1"/>
    <dgm:cxn modelId="{65CFEAA6-CA10-4C0D-B27B-FD20280E50BD}" type="presParOf" srcId="{33C6D477-A938-49AC-AFAF-A1D40F445ECF}" destId="{663ECCA3-A722-46CE-9737-DDA72BF41282}" srcOrd="2" destOrd="0" presId="urn:microsoft.com/office/officeart/2005/8/layout/chevron1"/>
    <dgm:cxn modelId="{22FA20F8-DB3F-475D-8D65-C2D7309DA9B6}" type="presParOf" srcId="{33C6D477-A938-49AC-AFAF-A1D40F445ECF}" destId="{22D95D02-11CE-43F4-BAFA-D3648CB2B371}" srcOrd="3" destOrd="0" presId="urn:microsoft.com/office/officeart/2005/8/layout/chevron1"/>
    <dgm:cxn modelId="{73574253-FE81-4646-B9A8-B8B7325E7DEA}" type="presParOf" srcId="{33C6D477-A938-49AC-AFAF-A1D40F445ECF}" destId="{13633EA5-9230-46DB-9969-4F9DC5BCBFFD}" srcOrd="4" destOrd="0" presId="urn:microsoft.com/office/officeart/2005/8/layout/chevron1"/>
    <dgm:cxn modelId="{F2D24631-FCEC-40F7-83EA-22AC63903DA7}" type="presParOf" srcId="{33C6D477-A938-49AC-AFAF-A1D40F445ECF}" destId="{3953E035-D931-4FFC-AFF3-AEF5832DDE7A}" srcOrd="5" destOrd="0" presId="urn:microsoft.com/office/officeart/2005/8/layout/chevron1"/>
    <dgm:cxn modelId="{BA9374E3-CC7D-4CD2-8010-069FEC7B86ED}" type="presParOf" srcId="{33C6D477-A938-49AC-AFAF-A1D40F445ECF}" destId="{C2AD6EAF-29E0-4A7D-A717-10D134DE37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FF699C-49DE-4FFC-8092-7C25D00444C5}" type="doc">
      <dgm:prSet loTypeId="urn:microsoft.com/office/officeart/2005/8/layout/chevron1" loCatId="process" qsTypeId="urn:microsoft.com/office/officeart/2005/8/quickstyle/simple3" qsCatId="simple" csTypeId="urn:microsoft.com/office/officeart/2005/8/colors/accent1_1" csCatId="accent1" phldr="1"/>
      <dgm:spPr/>
    </dgm:pt>
    <dgm:pt modelId="{1BD61C11-1A1E-4EEC-8E66-FCF943DDB011}">
      <dgm:prSet/>
      <dgm:spPr/>
      <dgm:t>
        <a:bodyPr/>
        <a:lstStyle/>
        <a:p>
          <a:pPr rtl="1"/>
          <a:r>
            <a:rPr lang="he-IL" b="0" i="0" u="none" dirty="0"/>
            <a:t>47%</a:t>
          </a:r>
          <a:endParaRPr lang="he-IL" dirty="0"/>
        </a:p>
      </dgm:t>
    </dgm:pt>
    <dgm:pt modelId="{ADDCF063-A033-4E1A-AF52-117A031B5B25}" type="par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DF1ABDFD-A199-4977-A9F1-7437CC39747C}" type="sib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275CD68A-8AF3-42AA-891D-808476D32DA2}">
      <dgm:prSet/>
      <dgm:spPr/>
      <dgm:t>
        <a:bodyPr/>
        <a:lstStyle/>
        <a:p>
          <a:pPr rtl="1"/>
          <a:r>
            <a:rPr lang="he-IL" b="0" i="0" u="none" dirty="0"/>
            <a:t>59%</a:t>
          </a:r>
          <a:endParaRPr lang="he-IL" dirty="0"/>
        </a:p>
      </dgm:t>
    </dgm:pt>
    <dgm:pt modelId="{937C274C-58F7-4C74-B75F-BC1824C8A0AC}" type="par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0C47F2D9-043E-487F-ACCF-F15BB1CB6898}" type="sib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B854BD9E-0243-4A36-AC51-5692271D86B4}">
      <dgm:prSet/>
      <dgm:spPr/>
      <dgm:t>
        <a:bodyPr/>
        <a:lstStyle/>
        <a:p>
          <a:pPr rtl="1"/>
          <a:r>
            <a:rPr lang="he-IL" b="0" i="0" u="none" dirty="0"/>
            <a:t>8%</a:t>
          </a:r>
          <a:endParaRPr lang="he-IL" dirty="0"/>
        </a:p>
      </dgm:t>
    </dgm:pt>
    <dgm:pt modelId="{79DA026D-A272-4951-B702-0E24EDBE2E01}" type="par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971B1EDA-930E-4847-9C3D-69721E906199}" type="sib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A6EC9DA7-144B-45EB-BB07-AB0CE9E97BE3}">
      <dgm:prSet/>
      <dgm:spPr/>
      <dgm:t>
        <a:bodyPr/>
        <a:lstStyle/>
        <a:p>
          <a:pPr rtl="1"/>
          <a:r>
            <a:rPr lang="he-IL" b="0" i="0" u="none" dirty="0"/>
            <a:t>100%</a:t>
          </a:r>
          <a:endParaRPr lang="he-IL" dirty="0"/>
        </a:p>
      </dgm:t>
    </dgm:pt>
    <dgm:pt modelId="{9ECCB56A-895A-4431-A31D-1FD93BA45FD6}" type="par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1918743D-CCDF-40DB-9FC0-E6EF71B15B6D}" type="sib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33C6D477-A938-49AC-AFAF-A1D40F445ECF}" type="pres">
      <dgm:prSet presAssocID="{E2FF699C-49DE-4FFC-8092-7C25D00444C5}" presName="Name0" presStyleCnt="0">
        <dgm:presLayoutVars>
          <dgm:dir/>
          <dgm:animLvl val="lvl"/>
          <dgm:resizeHandles val="exact"/>
        </dgm:presLayoutVars>
      </dgm:prSet>
      <dgm:spPr/>
    </dgm:pt>
    <dgm:pt modelId="{66D93E13-5FD1-43FA-8274-D627710B898F}" type="pres">
      <dgm:prSet presAssocID="{A6EC9DA7-144B-45EB-BB07-AB0CE9E97BE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749433-C3A1-4A71-98C5-A8C30AA0BC91}" type="pres">
      <dgm:prSet presAssocID="{1918743D-CCDF-40DB-9FC0-E6EF71B15B6D}" presName="parTxOnlySpace" presStyleCnt="0"/>
      <dgm:spPr/>
    </dgm:pt>
    <dgm:pt modelId="{663ECCA3-A722-46CE-9737-DDA72BF41282}" type="pres">
      <dgm:prSet presAssocID="{1BD61C11-1A1E-4EEC-8E66-FCF943DDB01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D95D02-11CE-43F4-BAFA-D3648CB2B371}" type="pres">
      <dgm:prSet presAssocID="{DF1ABDFD-A199-4977-A9F1-7437CC39747C}" presName="parTxOnlySpace" presStyleCnt="0"/>
      <dgm:spPr/>
    </dgm:pt>
    <dgm:pt modelId="{13633EA5-9230-46DB-9969-4F9DC5BCBFFD}" type="pres">
      <dgm:prSet presAssocID="{275CD68A-8AF3-42AA-891D-808476D32D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53E035-D931-4FFC-AFF3-AEF5832DDE7A}" type="pres">
      <dgm:prSet presAssocID="{0C47F2D9-043E-487F-ACCF-F15BB1CB6898}" presName="parTxOnlySpace" presStyleCnt="0"/>
      <dgm:spPr/>
    </dgm:pt>
    <dgm:pt modelId="{C2AD6EAF-29E0-4A7D-A717-10D134DE376B}" type="pres">
      <dgm:prSet presAssocID="{B854BD9E-0243-4A36-AC51-5692271D86B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0EB8125-CD21-4C22-BC70-3965D8F374CE}" type="presOf" srcId="{E2FF699C-49DE-4FFC-8092-7C25D00444C5}" destId="{33C6D477-A938-49AC-AFAF-A1D40F445ECF}" srcOrd="0" destOrd="0" presId="urn:microsoft.com/office/officeart/2005/8/layout/chevron1"/>
    <dgm:cxn modelId="{E2614251-EB22-4FF3-A601-C58F5EA5D445}" srcId="{E2FF699C-49DE-4FFC-8092-7C25D00444C5}" destId="{1BD61C11-1A1E-4EEC-8E66-FCF943DDB011}" srcOrd="1" destOrd="0" parTransId="{ADDCF063-A033-4E1A-AF52-117A031B5B25}" sibTransId="{DF1ABDFD-A199-4977-A9F1-7437CC39747C}"/>
    <dgm:cxn modelId="{CE01A58E-2AE0-4E23-BCF5-E4846785E095}" srcId="{E2FF699C-49DE-4FFC-8092-7C25D00444C5}" destId="{275CD68A-8AF3-42AA-891D-808476D32DA2}" srcOrd="2" destOrd="0" parTransId="{937C274C-58F7-4C74-B75F-BC1824C8A0AC}" sibTransId="{0C47F2D9-043E-487F-ACCF-F15BB1CB6898}"/>
    <dgm:cxn modelId="{D90764A2-6498-4862-9FF6-EDB4DB7DED97}" srcId="{E2FF699C-49DE-4FFC-8092-7C25D00444C5}" destId="{B854BD9E-0243-4A36-AC51-5692271D86B4}" srcOrd="3" destOrd="0" parTransId="{79DA026D-A272-4951-B702-0E24EDBE2E01}" sibTransId="{971B1EDA-930E-4847-9C3D-69721E906199}"/>
    <dgm:cxn modelId="{DE5C72B5-993F-41F3-B8AC-AAFD538D767F}" type="presOf" srcId="{275CD68A-8AF3-42AA-891D-808476D32DA2}" destId="{13633EA5-9230-46DB-9969-4F9DC5BCBFFD}" srcOrd="0" destOrd="0" presId="urn:microsoft.com/office/officeart/2005/8/layout/chevron1"/>
    <dgm:cxn modelId="{2F6CA4C0-965B-4599-969A-55929B353FB4}" type="presOf" srcId="{B854BD9E-0243-4A36-AC51-5692271D86B4}" destId="{C2AD6EAF-29E0-4A7D-A717-10D134DE376B}" srcOrd="0" destOrd="0" presId="urn:microsoft.com/office/officeart/2005/8/layout/chevron1"/>
    <dgm:cxn modelId="{F04718E7-F3AC-4CFB-91AA-38D1B637B8D8}" type="presOf" srcId="{1BD61C11-1A1E-4EEC-8E66-FCF943DDB011}" destId="{663ECCA3-A722-46CE-9737-DDA72BF41282}" srcOrd="0" destOrd="0" presId="urn:microsoft.com/office/officeart/2005/8/layout/chevron1"/>
    <dgm:cxn modelId="{01804DEB-A2BD-4B92-B5C3-8D4C43649BFA}" srcId="{E2FF699C-49DE-4FFC-8092-7C25D00444C5}" destId="{A6EC9DA7-144B-45EB-BB07-AB0CE9E97BE3}" srcOrd="0" destOrd="0" parTransId="{9ECCB56A-895A-4431-A31D-1FD93BA45FD6}" sibTransId="{1918743D-CCDF-40DB-9FC0-E6EF71B15B6D}"/>
    <dgm:cxn modelId="{96255BFF-E825-4C11-9822-E381CE1436CD}" type="presOf" srcId="{A6EC9DA7-144B-45EB-BB07-AB0CE9E97BE3}" destId="{66D93E13-5FD1-43FA-8274-D627710B898F}" srcOrd="0" destOrd="0" presId="urn:microsoft.com/office/officeart/2005/8/layout/chevron1"/>
    <dgm:cxn modelId="{F41998D1-E3B8-4DD1-AF4F-7130F244C0DF}" type="presParOf" srcId="{33C6D477-A938-49AC-AFAF-A1D40F445ECF}" destId="{66D93E13-5FD1-43FA-8274-D627710B898F}" srcOrd="0" destOrd="0" presId="urn:microsoft.com/office/officeart/2005/8/layout/chevron1"/>
    <dgm:cxn modelId="{AC12E7CF-1A54-423E-919C-B1F283C62667}" type="presParOf" srcId="{33C6D477-A938-49AC-AFAF-A1D40F445ECF}" destId="{77749433-C3A1-4A71-98C5-A8C30AA0BC91}" srcOrd="1" destOrd="0" presId="urn:microsoft.com/office/officeart/2005/8/layout/chevron1"/>
    <dgm:cxn modelId="{65CFEAA6-CA10-4C0D-B27B-FD20280E50BD}" type="presParOf" srcId="{33C6D477-A938-49AC-AFAF-A1D40F445ECF}" destId="{663ECCA3-A722-46CE-9737-DDA72BF41282}" srcOrd="2" destOrd="0" presId="urn:microsoft.com/office/officeart/2005/8/layout/chevron1"/>
    <dgm:cxn modelId="{22FA20F8-DB3F-475D-8D65-C2D7309DA9B6}" type="presParOf" srcId="{33C6D477-A938-49AC-AFAF-A1D40F445ECF}" destId="{22D95D02-11CE-43F4-BAFA-D3648CB2B371}" srcOrd="3" destOrd="0" presId="urn:microsoft.com/office/officeart/2005/8/layout/chevron1"/>
    <dgm:cxn modelId="{73574253-FE81-4646-B9A8-B8B7325E7DEA}" type="presParOf" srcId="{33C6D477-A938-49AC-AFAF-A1D40F445ECF}" destId="{13633EA5-9230-46DB-9969-4F9DC5BCBFFD}" srcOrd="4" destOrd="0" presId="urn:microsoft.com/office/officeart/2005/8/layout/chevron1"/>
    <dgm:cxn modelId="{F2D24631-FCEC-40F7-83EA-22AC63903DA7}" type="presParOf" srcId="{33C6D477-A938-49AC-AFAF-A1D40F445ECF}" destId="{3953E035-D931-4FFC-AFF3-AEF5832DDE7A}" srcOrd="5" destOrd="0" presId="urn:microsoft.com/office/officeart/2005/8/layout/chevron1"/>
    <dgm:cxn modelId="{BA9374E3-CC7D-4CD2-8010-069FEC7B86ED}" type="presParOf" srcId="{33C6D477-A938-49AC-AFAF-A1D40F445ECF}" destId="{C2AD6EAF-29E0-4A7D-A717-10D134DE37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FF699C-49DE-4FFC-8092-7C25D00444C5}" type="doc">
      <dgm:prSet loTypeId="urn:microsoft.com/office/officeart/2005/8/layout/chevron1" loCatId="process" qsTypeId="urn:microsoft.com/office/officeart/2005/8/quickstyle/simple3" qsCatId="simple" csTypeId="urn:microsoft.com/office/officeart/2005/8/colors/accent1_1" csCatId="accent1" phldr="1"/>
      <dgm:spPr/>
    </dgm:pt>
    <dgm:pt modelId="{1BD61C11-1A1E-4EEC-8E66-FCF943DDB011}">
      <dgm:prSet/>
      <dgm:spPr/>
      <dgm:t>
        <a:bodyPr/>
        <a:lstStyle/>
        <a:p>
          <a:pPr rtl="1"/>
          <a:r>
            <a:rPr lang="he-IL" b="0" i="0" u="none" dirty="0"/>
            <a:t>49%</a:t>
          </a:r>
          <a:endParaRPr lang="he-IL" dirty="0"/>
        </a:p>
      </dgm:t>
    </dgm:pt>
    <dgm:pt modelId="{ADDCF063-A033-4E1A-AF52-117A031B5B25}" type="par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DF1ABDFD-A199-4977-A9F1-7437CC39747C}" type="sib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275CD68A-8AF3-42AA-891D-808476D32DA2}">
      <dgm:prSet/>
      <dgm:spPr/>
      <dgm:t>
        <a:bodyPr/>
        <a:lstStyle/>
        <a:p>
          <a:pPr rtl="1"/>
          <a:r>
            <a:rPr lang="he-IL" b="0" i="0" u="none" dirty="0"/>
            <a:t>62%</a:t>
          </a:r>
          <a:endParaRPr lang="he-IL" dirty="0"/>
        </a:p>
      </dgm:t>
    </dgm:pt>
    <dgm:pt modelId="{937C274C-58F7-4C74-B75F-BC1824C8A0AC}" type="par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0C47F2D9-043E-487F-ACCF-F15BB1CB6898}" type="sib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B854BD9E-0243-4A36-AC51-5692271D86B4}">
      <dgm:prSet/>
      <dgm:spPr/>
      <dgm:t>
        <a:bodyPr/>
        <a:lstStyle/>
        <a:p>
          <a:pPr rtl="1"/>
          <a:r>
            <a:rPr lang="he-IL" b="0" i="0" u="none" dirty="0"/>
            <a:t>3%</a:t>
          </a:r>
          <a:endParaRPr lang="he-IL" dirty="0"/>
        </a:p>
      </dgm:t>
    </dgm:pt>
    <dgm:pt modelId="{79DA026D-A272-4951-B702-0E24EDBE2E01}" type="par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971B1EDA-930E-4847-9C3D-69721E906199}" type="sib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A6EC9DA7-144B-45EB-BB07-AB0CE9E97BE3}">
      <dgm:prSet/>
      <dgm:spPr/>
      <dgm:t>
        <a:bodyPr/>
        <a:lstStyle/>
        <a:p>
          <a:pPr rtl="1"/>
          <a:r>
            <a:rPr lang="he-IL" b="0" i="0" u="none" dirty="0"/>
            <a:t>100%</a:t>
          </a:r>
          <a:endParaRPr lang="he-IL" dirty="0"/>
        </a:p>
      </dgm:t>
    </dgm:pt>
    <dgm:pt modelId="{9ECCB56A-895A-4431-A31D-1FD93BA45FD6}" type="par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1918743D-CCDF-40DB-9FC0-E6EF71B15B6D}" type="sib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33C6D477-A938-49AC-AFAF-A1D40F445ECF}" type="pres">
      <dgm:prSet presAssocID="{E2FF699C-49DE-4FFC-8092-7C25D00444C5}" presName="Name0" presStyleCnt="0">
        <dgm:presLayoutVars>
          <dgm:dir/>
          <dgm:animLvl val="lvl"/>
          <dgm:resizeHandles val="exact"/>
        </dgm:presLayoutVars>
      </dgm:prSet>
      <dgm:spPr/>
    </dgm:pt>
    <dgm:pt modelId="{66D93E13-5FD1-43FA-8274-D627710B898F}" type="pres">
      <dgm:prSet presAssocID="{A6EC9DA7-144B-45EB-BB07-AB0CE9E97BE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749433-C3A1-4A71-98C5-A8C30AA0BC91}" type="pres">
      <dgm:prSet presAssocID="{1918743D-CCDF-40DB-9FC0-E6EF71B15B6D}" presName="parTxOnlySpace" presStyleCnt="0"/>
      <dgm:spPr/>
    </dgm:pt>
    <dgm:pt modelId="{663ECCA3-A722-46CE-9737-DDA72BF41282}" type="pres">
      <dgm:prSet presAssocID="{1BD61C11-1A1E-4EEC-8E66-FCF943DDB01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D95D02-11CE-43F4-BAFA-D3648CB2B371}" type="pres">
      <dgm:prSet presAssocID="{DF1ABDFD-A199-4977-A9F1-7437CC39747C}" presName="parTxOnlySpace" presStyleCnt="0"/>
      <dgm:spPr/>
    </dgm:pt>
    <dgm:pt modelId="{13633EA5-9230-46DB-9969-4F9DC5BCBFFD}" type="pres">
      <dgm:prSet presAssocID="{275CD68A-8AF3-42AA-891D-808476D32D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53E035-D931-4FFC-AFF3-AEF5832DDE7A}" type="pres">
      <dgm:prSet presAssocID="{0C47F2D9-043E-487F-ACCF-F15BB1CB6898}" presName="parTxOnlySpace" presStyleCnt="0"/>
      <dgm:spPr/>
    </dgm:pt>
    <dgm:pt modelId="{C2AD6EAF-29E0-4A7D-A717-10D134DE376B}" type="pres">
      <dgm:prSet presAssocID="{B854BD9E-0243-4A36-AC51-5692271D86B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0EB8125-CD21-4C22-BC70-3965D8F374CE}" type="presOf" srcId="{E2FF699C-49DE-4FFC-8092-7C25D00444C5}" destId="{33C6D477-A938-49AC-AFAF-A1D40F445ECF}" srcOrd="0" destOrd="0" presId="urn:microsoft.com/office/officeart/2005/8/layout/chevron1"/>
    <dgm:cxn modelId="{E2614251-EB22-4FF3-A601-C58F5EA5D445}" srcId="{E2FF699C-49DE-4FFC-8092-7C25D00444C5}" destId="{1BD61C11-1A1E-4EEC-8E66-FCF943DDB011}" srcOrd="1" destOrd="0" parTransId="{ADDCF063-A033-4E1A-AF52-117A031B5B25}" sibTransId="{DF1ABDFD-A199-4977-A9F1-7437CC39747C}"/>
    <dgm:cxn modelId="{CE01A58E-2AE0-4E23-BCF5-E4846785E095}" srcId="{E2FF699C-49DE-4FFC-8092-7C25D00444C5}" destId="{275CD68A-8AF3-42AA-891D-808476D32DA2}" srcOrd="2" destOrd="0" parTransId="{937C274C-58F7-4C74-B75F-BC1824C8A0AC}" sibTransId="{0C47F2D9-043E-487F-ACCF-F15BB1CB6898}"/>
    <dgm:cxn modelId="{D90764A2-6498-4862-9FF6-EDB4DB7DED97}" srcId="{E2FF699C-49DE-4FFC-8092-7C25D00444C5}" destId="{B854BD9E-0243-4A36-AC51-5692271D86B4}" srcOrd="3" destOrd="0" parTransId="{79DA026D-A272-4951-B702-0E24EDBE2E01}" sibTransId="{971B1EDA-930E-4847-9C3D-69721E906199}"/>
    <dgm:cxn modelId="{DE5C72B5-993F-41F3-B8AC-AAFD538D767F}" type="presOf" srcId="{275CD68A-8AF3-42AA-891D-808476D32DA2}" destId="{13633EA5-9230-46DB-9969-4F9DC5BCBFFD}" srcOrd="0" destOrd="0" presId="urn:microsoft.com/office/officeart/2005/8/layout/chevron1"/>
    <dgm:cxn modelId="{2F6CA4C0-965B-4599-969A-55929B353FB4}" type="presOf" srcId="{B854BD9E-0243-4A36-AC51-5692271D86B4}" destId="{C2AD6EAF-29E0-4A7D-A717-10D134DE376B}" srcOrd="0" destOrd="0" presId="urn:microsoft.com/office/officeart/2005/8/layout/chevron1"/>
    <dgm:cxn modelId="{F04718E7-F3AC-4CFB-91AA-38D1B637B8D8}" type="presOf" srcId="{1BD61C11-1A1E-4EEC-8E66-FCF943DDB011}" destId="{663ECCA3-A722-46CE-9737-DDA72BF41282}" srcOrd="0" destOrd="0" presId="urn:microsoft.com/office/officeart/2005/8/layout/chevron1"/>
    <dgm:cxn modelId="{01804DEB-A2BD-4B92-B5C3-8D4C43649BFA}" srcId="{E2FF699C-49DE-4FFC-8092-7C25D00444C5}" destId="{A6EC9DA7-144B-45EB-BB07-AB0CE9E97BE3}" srcOrd="0" destOrd="0" parTransId="{9ECCB56A-895A-4431-A31D-1FD93BA45FD6}" sibTransId="{1918743D-CCDF-40DB-9FC0-E6EF71B15B6D}"/>
    <dgm:cxn modelId="{96255BFF-E825-4C11-9822-E381CE1436CD}" type="presOf" srcId="{A6EC9DA7-144B-45EB-BB07-AB0CE9E97BE3}" destId="{66D93E13-5FD1-43FA-8274-D627710B898F}" srcOrd="0" destOrd="0" presId="urn:microsoft.com/office/officeart/2005/8/layout/chevron1"/>
    <dgm:cxn modelId="{F41998D1-E3B8-4DD1-AF4F-7130F244C0DF}" type="presParOf" srcId="{33C6D477-A938-49AC-AFAF-A1D40F445ECF}" destId="{66D93E13-5FD1-43FA-8274-D627710B898F}" srcOrd="0" destOrd="0" presId="urn:microsoft.com/office/officeart/2005/8/layout/chevron1"/>
    <dgm:cxn modelId="{AC12E7CF-1A54-423E-919C-B1F283C62667}" type="presParOf" srcId="{33C6D477-A938-49AC-AFAF-A1D40F445ECF}" destId="{77749433-C3A1-4A71-98C5-A8C30AA0BC91}" srcOrd="1" destOrd="0" presId="urn:microsoft.com/office/officeart/2005/8/layout/chevron1"/>
    <dgm:cxn modelId="{65CFEAA6-CA10-4C0D-B27B-FD20280E50BD}" type="presParOf" srcId="{33C6D477-A938-49AC-AFAF-A1D40F445ECF}" destId="{663ECCA3-A722-46CE-9737-DDA72BF41282}" srcOrd="2" destOrd="0" presId="urn:microsoft.com/office/officeart/2005/8/layout/chevron1"/>
    <dgm:cxn modelId="{22FA20F8-DB3F-475D-8D65-C2D7309DA9B6}" type="presParOf" srcId="{33C6D477-A938-49AC-AFAF-A1D40F445ECF}" destId="{22D95D02-11CE-43F4-BAFA-D3648CB2B371}" srcOrd="3" destOrd="0" presId="urn:microsoft.com/office/officeart/2005/8/layout/chevron1"/>
    <dgm:cxn modelId="{73574253-FE81-4646-B9A8-B8B7325E7DEA}" type="presParOf" srcId="{33C6D477-A938-49AC-AFAF-A1D40F445ECF}" destId="{13633EA5-9230-46DB-9969-4F9DC5BCBFFD}" srcOrd="4" destOrd="0" presId="urn:microsoft.com/office/officeart/2005/8/layout/chevron1"/>
    <dgm:cxn modelId="{F2D24631-FCEC-40F7-83EA-22AC63903DA7}" type="presParOf" srcId="{33C6D477-A938-49AC-AFAF-A1D40F445ECF}" destId="{3953E035-D931-4FFC-AFF3-AEF5832DDE7A}" srcOrd="5" destOrd="0" presId="urn:microsoft.com/office/officeart/2005/8/layout/chevron1"/>
    <dgm:cxn modelId="{BA9374E3-CC7D-4CD2-8010-069FEC7B86ED}" type="presParOf" srcId="{33C6D477-A938-49AC-AFAF-A1D40F445ECF}" destId="{C2AD6EAF-29E0-4A7D-A717-10D134DE37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FF699C-49DE-4FFC-8092-7C25D00444C5}" type="doc">
      <dgm:prSet loTypeId="urn:microsoft.com/office/officeart/2005/8/layout/chevron1" loCatId="process" qsTypeId="urn:microsoft.com/office/officeart/2005/8/quickstyle/simple3" qsCatId="simple" csTypeId="urn:microsoft.com/office/officeart/2005/8/colors/accent1_1" csCatId="accent1" phldr="1"/>
      <dgm:spPr/>
    </dgm:pt>
    <dgm:pt modelId="{1BD61C11-1A1E-4EEC-8E66-FCF943DDB011}">
      <dgm:prSet/>
      <dgm:spPr/>
      <dgm:t>
        <a:bodyPr/>
        <a:lstStyle/>
        <a:p>
          <a:pPr rtl="1"/>
          <a:r>
            <a:rPr lang="he-IL" b="0" i="0" u="none" dirty="0"/>
            <a:t>42%</a:t>
          </a:r>
          <a:endParaRPr lang="he-IL" dirty="0"/>
        </a:p>
      </dgm:t>
    </dgm:pt>
    <dgm:pt modelId="{ADDCF063-A033-4E1A-AF52-117A031B5B25}" type="par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DF1ABDFD-A199-4977-A9F1-7437CC39747C}" type="sib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B854BD9E-0243-4A36-AC51-5692271D86B4}">
      <dgm:prSet/>
      <dgm:spPr/>
      <dgm:t>
        <a:bodyPr/>
        <a:lstStyle/>
        <a:p>
          <a:pPr rtl="1"/>
          <a:r>
            <a:rPr lang="he-IL" b="0" i="0" u="none" dirty="0"/>
            <a:t>4%</a:t>
          </a:r>
          <a:endParaRPr lang="he-IL" dirty="0"/>
        </a:p>
      </dgm:t>
    </dgm:pt>
    <dgm:pt modelId="{79DA026D-A272-4951-B702-0E24EDBE2E01}" type="par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971B1EDA-930E-4847-9C3D-69721E906199}" type="sib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A6EC9DA7-144B-45EB-BB07-AB0CE9E97BE3}">
      <dgm:prSet/>
      <dgm:spPr/>
      <dgm:t>
        <a:bodyPr/>
        <a:lstStyle/>
        <a:p>
          <a:pPr rtl="1"/>
          <a:r>
            <a:rPr lang="he-IL" b="0" i="0" u="none"/>
            <a:t>100%</a:t>
          </a:r>
          <a:endParaRPr lang="he-IL"/>
        </a:p>
      </dgm:t>
    </dgm:pt>
    <dgm:pt modelId="{9ECCB56A-895A-4431-A31D-1FD93BA45FD6}" type="par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1918743D-CCDF-40DB-9FC0-E6EF71B15B6D}" type="sib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275CD68A-8AF3-42AA-891D-808476D32DA2}">
      <dgm:prSet/>
      <dgm:spPr/>
      <dgm:t>
        <a:bodyPr/>
        <a:lstStyle/>
        <a:p>
          <a:pPr rtl="1"/>
          <a:r>
            <a:rPr lang="he-IL" b="0" i="0" u="none" dirty="0"/>
            <a:t>64%</a:t>
          </a:r>
          <a:endParaRPr lang="he-IL" dirty="0"/>
        </a:p>
      </dgm:t>
    </dgm:pt>
    <dgm:pt modelId="{0C47F2D9-043E-487F-ACCF-F15BB1CB6898}" type="sib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937C274C-58F7-4C74-B75F-BC1824C8A0AC}" type="par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33C6D477-A938-49AC-AFAF-A1D40F445ECF}" type="pres">
      <dgm:prSet presAssocID="{E2FF699C-49DE-4FFC-8092-7C25D00444C5}" presName="Name0" presStyleCnt="0">
        <dgm:presLayoutVars>
          <dgm:dir/>
          <dgm:animLvl val="lvl"/>
          <dgm:resizeHandles val="exact"/>
        </dgm:presLayoutVars>
      </dgm:prSet>
      <dgm:spPr/>
    </dgm:pt>
    <dgm:pt modelId="{66D93E13-5FD1-43FA-8274-D627710B898F}" type="pres">
      <dgm:prSet presAssocID="{A6EC9DA7-144B-45EB-BB07-AB0CE9E97BE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749433-C3A1-4A71-98C5-A8C30AA0BC91}" type="pres">
      <dgm:prSet presAssocID="{1918743D-CCDF-40DB-9FC0-E6EF71B15B6D}" presName="parTxOnlySpace" presStyleCnt="0"/>
      <dgm:spPr/>
    </dgm:pt>
    <dgm:pt modelId="{663ECCA3-A722-46CE-9737-DDA72BF41282}" type="pres">
      <dgm:prSet presAssocID="{1BD61C11-1A1E-4EEC-8E66-FCF943DDB01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D95D02-11CE-43F4-BAFA-D3648CB2B371}" type="pres">
      <dgm:prSet presAssocID="{DF1ABDFD-A199-4977-A9F1-7437CC39747C}" presName="parTxOnlySpace" presStyleCnt="0"/>
      <dgm:spPr/>
    </dgm:pt>
    <dgm:pt modelId="{13633EA5-9230-46DB-9969-4F9DC5BCBFFD}" type="pres">
      <dgm:prSet presAssocID="{275CD68A-8AF3-42AA-891D-808476D32D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53E035-D931-4FFC-AFF3-AEF5832DDE7A}" type="pres">
      <dgm:prSet presAssocID="{0C47F2D9-043E-487F-ACCF-F15BB1CB6898}" presName="parTxOnlySpace" presStyleCnt="0"/>
      <dgm:spPr/>
    </dgm:pt>
    <dgm:pt modelId="{C2AD6EAF-29E0-4A7D-A717-10D134DE376B}" type="pres">
      <dgm:prSet presAssocID="{B854BD9E-0243-4A36-AC51-5692271D86B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0EB8125-CD21-4C22-BC70-3965D8F374CE}" type="presOf" srcId="{E2FF699C-49DE-4FFC-8092-7C25D00444C5}" destId="{33C6D477-A938-49AC-AFAF-A1D40F445ECF}" srcOrd="0" destOrd="0" presId="urn:microsoft.com/office/officeart/2005/8/layout/chevron1"/>
    <dgm:cxn modelId="{E2614251-EB22-4FF3-A601-C58F5EA5D445}" srcId="{E2FF699C-49DE-4FFC-8092-7C25D00444C5}" destId="{1BD61C11-1A1E-4EEC-8E66-FCF943DDB011}" srcOrd="1" destOrd="0" parTransId="{ADDCF063-A033-4E1A-AF52-117A031B5B25}" sibTransId="{DF1ABDFD-A199-4977-A9F1-7437CC39747C}"/>
    <dgm:cxn modelId="{CE01A58E-2AE0-4E23-BCF5-E4846785E095}" srcId="{E2FF699C-49DE-4FFC-8092-7C25D00444C5}" destId="{275CD68A-8AF3-42AA-891D-808476D32DA2}" srcOrd="2" destOrd="0" parTransId="{937C274C-58F7-4C74-B75F-BC1824C8A0AC}" sibTransId="{0C47F2D9-043E-487F-ACCF-F15BB1CB6898}"/>
    <dgm:cxn modelId="{D90764A2-6498-4862-9FF6-EDB4DB7DED97}" srcId="{E2FF699C-49DE-4FFC-8092-7C25D00444C5}" destId="{B854BD9E-0243-4A36-AC51-5692271D86B4}" srcOrd="3" destOrd="0" parTransId="{79DA026D-A272-4951-B702-0E24EDBE2E01}" sibTransId="{971B1EDA-930E-4847-9C3D-69721E906199}"/>
    <dgm:cxn modelId="{DE5C72B5-993F-41F3-B8AC-AAFD538D767F}" type="presOf" srcId="{275CD68A-8AF3-42AA-891D-808476D32DA2}" destId="{13633EA5-9230-46DB-9969-4F9DC5BCBFFD}" srcOrd="0" destOrd="0" presId="urn:microsoft.com/office/officeart/2005/8/layout/chevron1"/>
    <dgm:cxn modelId="{2F6CA4C0-965B-4599-969A-55929B353FB4}" type="presOf" srcId="{B854BD9E-0243-4A36-AC51-5692271D86B4}" destId="{C2AD6EAF-29E0-4A7D-A717-10D134DE376B}" srcOrd="0" destOrd="0" presId="urn:microsoft.com/office/officeart/2005/8/layout/chevron1"/>
    <dgm:cxn modelId="{F04718E7-F3AC-4CFB-91AA-38D1B637B8D8}" type="presOf" srcId="{1BD61C11-1A1E-4EEC-8E66-FCF943DDB011}" destId="{663ECCA3-A722-46CE-9737-DDA72BF41282}" srcOrd="0" destOrd="0" presId="urn:microsoft.com/office/officeart/2005/8/layout/chevron1"/>
    <dgm:cxn modelId="{01804DEB-A2BD-4B92-B5C3-8D4C43649BFA}" srcId="{E2FF699C-49DE-4FFC-8092-7C25D00444C5}" destId="{A6EC9DA7-144B-45EB-BB07-AB0CE9E97BE3}" srcOrd="0" destOrd="0" parTransId="{9ECCB56A-895A-4431-A31D-1FD93BA45FD6}" sibTransId="{1918743D-CCDF-40DB-9FC0-E6EF71B15B6D}"/>
    <dgm:cxn modelId="{96255BFF-E825-4C11-9822-E381CE1436CD}" type="presOf" srcId="{A6EC9DA7-144B-45EB-BB07-AB0CE9E97BE3}" destId="{66D93E13-5FD1-43FA-8274-D627710B898F}" srcOrd="0" destOrd="0" presId="urn:microsoft.com/office/officeart/2005/8/layout/chevron1"/>
    <dgm:cxn modelId="{F41998D1-E3B8-4DD1-AF4F-7130F244C0DF}" type="presParOf" srcId="{33C6D477-A938-49AC-AFAF-A1D40F445ECF}" destId="{66D93E13-5FD1-43FA-8274-D627710B898F}" srcOrd="0" destOrd="0" presId="urn:microsoft.com/office/officeart/2005/8/layout/chevron1"/>
    <dgm:cxn modelId="{AC12E7CF-1A54-423E-919C-B1F283C62667}" type="presParOf" srcId="{33C6D477-A938-49AC-AFAF-A1D40F445ECF}" destId="{77749433-C3A1-4A71-98C5-A8C30AA0BC91}" srcOrd="1" destOrd="0" presId="urn:microsoft.com/office/officeart/2005/8/layout/chevron1"/>
    <dgm:cxn modelId="{65CFEAA6-CA10-4C0D-B27B-FD20280E50BD}" type="presParOf" srcId="{33C6D477-A938-49AC-AFAF-A1D40F445ECF}" destId="{663ECCA3-A722-46CE-9737-DDA72BF41282}" srcOrd="2" destOrd="0" presId="urn:microsoft.com/office/officeart/2005/8/layout/chevron1"/>
    <dgm:cxn modelId="{22FA20F8-DB3F-475D-8D65-C2D7309DA9B6}" type="presParOf" srcId="{33C6D477-A938-49AC-AFAF-A1D40F445ECF}" destId="{22D95D02-11CE-43F4-BAFA-D3648CB2B371}" srcOrd="3" destOrd="0" presId="urn:microsoft.com/office/officeart/2005/8/layout/chevron1"/>
    <dgm:cxn modelId="{73574253-FE81-4646-B9A8-B8B7325E7DEA}" type="presParOf" srcId="{33C6D477-A938-49AC-AFAF-A1D40F445ECF}" destId="{13633EA5-9230-46DB-9969-4F9DC5BCBFFD}" srcOrd="4" destOrd="0" presId="urn:microsoft.com/office/officeart/2005/8/layout/chevron1"/>
    <dgm:cxn modelId="{F2D24631-FCEC-40F7-83EA-22AC63903DA7}" type="presParOf" srcId="{33C6D477-A938-49AC-AFAF-A1D40F445ECF}" destId="{3953E035-D931-4FFC-AFF3-AEF5832DDE7A}" srcOrd="5" destOrd="0" presId="urn:microsoft.com/office/officeart/2005/8/layout/chevron1"/>
    <dgm:cxn modelId="{BA9374E3-CC7D-4CD2-8010-069FEC7B86ED}" type="presParOf" srcId="{33C6D477-A938-49AC-AFAF-A1D40F445ECF}" destId="{C2AD6EAF-29E0-4A7D-A717-10D134DE37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FF699C-49DE-4FFC-8092-7C25D00444C5}" type="doc">
      <dgm:prSet loTypeId="urn:microsoft.com/office/officeart/2005/8/layout/chevron1" loCatId="process" qsTypeId="urn:microsoft.com/office/officeart/2005/8/quickstyle/simple3" qsCatId="simple" csTypeId="urn:microsoft.com/office/officeart/2005/8/colors/accent1_1" csCatId="accent1" phldr="1"/>
      <dgm:spPr/>
    </dgm:pt>
    <dgm:pt modelId="{1BD61C11-1A1E-4EEC-8E66-FCF943DDB011}">
      <dgm:prSet/>
      <dgm:spPr/>
      <dgm:t>
        <a:bodyPr/>
        <a:lstStyle/>
        <a:p>
          <a:pPr rtl="1"/>
          <a:r>
            <a:rPr lang="he-IL" b="0" i="0" u="none" dirty="0"/>
            <a:t>53%</a:t>
          </a:r>
          <a:endParaRPr lang="he-IL" dirty="0"/>
        </a:p>
      </dgm:t>
    </dgm:pt>
    <dgm:pt modelId="{ADDCF063-A033-4E1A-AF52-117A031B5B25}" type="par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DF1ABDFD-A199-4977-A9F1-7437CC39747C}" type="sib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275CD68A-8AF3-42AA-891D-808476D32DA2}">
      <dgm:prSet/>
      <dgm:spPr/>
      <dgm:t>
        <a:bodyPr/>
        <a:lstStyle/>
        <a:p>
          <a:pPr rtl="1"/>
          <a:r>
            <a:rPr lang="he-IL" b="0" i="0" u="none" dirty="0"/>
            <a:t>30%</a:t>
          </a:r>
          <a:endParaRPr lang="he-IL" dirty="0"/>
        </a:p>
      </dgm:t>
    </dgm:pt>
    <dgm:pt modelId="{937C274C-58F7-4C74-B75F-BC1824C8A0AC}" type="par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0C47F2D9-043E-487F-ACCF-F15BB1CB6898}" type="sib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B854BD9E-0243-4A36-AC51-5692271D86B4}">
      <dgm:prSet/>
      <dgm:spPr/>
      <dgm:t>
        <a:bodyPr/>
        <a:lstStyle/>
        <a:p>
          <a:pPr rtl="1"/>
          <a:r>
            <a:rPr lang="he-IL" b="0" i="0" u="none" dirty="0"/>
            <a:t>5%</a:t>
          </a:r>
          <a:endParaRPr lang="he-IL" dirty="0"/>
        </a:p>
      </dgm:t>
    </dgm:pt>
    <dgm:pt modelId="{79DA026D-A272-4951-B702-0E24EDBE2E01}" type="par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971B1EDA-930E-4847-9C3D-69721E906199}" type="sib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A6EC9DA7-144B-45EB-BB07-AB0CE9E97BE3}">
      <dgm:prSet/>
      <dgm:spPr/>
      <dgm:t>
        <a:bodyPr/>
        <a:lstStyle/>
        <a:p>
          <a:pPr rtl="1"/>
          <a:r>
            <a:rPr lang="he-IL" b="0" i="0" u="none"/>
            <a:t>100%</a:t>
          </a:r>
          <a:endParaRPr lang="he-IL"/>
        </a:p>
      </dgm:t>
    </dgm:pt>
    <dgm:pt modelId="{9ECCB56A-895A-4431-A31D-1FD93BA45FD6}" type="par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1918743D-CCDF-40DB-9FC0-E6EF71B15B6D}" type="sib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33C6D477-A938-49AC-AFAF-A1D40F445ECF}" type="pres">
      <dgm:prSet presAssocID="{E2FF699C-49DE-4FFC-8092-7C25D00444C5}" presName="Name0" presStyleCnt="0">
        <dgm:presLayoutVars>
          <dgm:dir/>
          <dgm:animLvl val="lvl"/>
          <dgm:resizeHandles val="exact"/>
        </dgm:presLayoutVars>
      </dgm:prSet>
      <dgm:spPr/>
    </dgm:pt>
    <dgm:pt modelId="{66D93E13-5FD1-43FA-8274-D627710B898F}" type="pres">
      <dgm:prSet presAssocID="{A6EC9DA7-144B-45EB-BB07-AB0CE9E97BE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749433-C3A1-4A71-98C5-A8C30AA0BC91}" type="pres">
      <dgm:prSet presAssocID="{1918743D-CCDF-40DB-9FC0-E6EF71B15B6D}" presName="parTxOnlySpace" presStyleCnt="0"/>
      <dgm:spPr/>
    </dgm:pt>
    <dgm:pt modelId="{663ECCA3-A722-46CE-9737-DDA72BF41282}" type="pres">
      <dgm:prSet presAssocID="{1BD61C11-1A1E-4EEC-8E66-FCF943DDB01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D95D02-11CE-43F4-BAFA-D3648CB2B371}" type="pres">
      <dgm:prSet presAssocID="{DF1ABDFD-A199-4977-A9F1-7437CC39747C}" presName="parTxOnlySpace" presStyleCnt="0"/>
      <dgm:spPr/>
    </dgm:pt>
    <dgm:pt modelId="{13633EA5-9230-46DB-9969-4F9DC5BCBFFD}" type="pres">
      <dgm:prSet presAssocID="{275CD68A-8AF3-42AA-891D-808476D32D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53E035-D931-4FFC-AFF3-AEF5832DDE7A}" type="pres">
      <dgm:prSet presAssocID="{0C47F2D9-043E-487F-ACCF-F15BB1CB6898}" presName="parTxOnlySpace" presStyleCnt="0"/>
      <dgm:spPr/>
    </dgm:pt>
    <dgm:pt modelId="{C2AD6EAF-29E0-4A7D-A717-10D134DE376B}" type="pres">
      <dgm:prSet presAssocID="{B854BD9E-0243-4A36-AC51-5692271D86B4}" presName="parTxOnly" presStyleLbl="node1" presStyleIdx="3" presStyleCnt="4" custLinFactNeighborX="53519" custLinFactNeighborY="-145">
        <dgm:presLayoutVars>
          <dgm:chMax val="0"/>
          <dgm:chPref val="0"/>
          <dgm:bulletEnabled val="1"/>
        </dgm:presLayoutVars>
      </dgm:prSet>
      <dgm:spPr/>
    </dgm:pt>
  </dgm:ptLst>
  <dgm:cxnLst>
    <dgm:cxn modelId="{F0EB8125-CD21-4C22-BC70-3965D8F374CE}" type="presOf" srcId="{E2FF699C-49DE-4FFC-8092-7C25D00444C5}" destId="{33C6D477-A938-49AC-AFAF-A1D40F445ECF}" srcOrd="0" destOrd="0" presId="urn:microsoft.com/office/officeart/2005/8/layout/chevron1"/>
    <dgm:cxn modelId="{E2614251-EB22-4FF3-A601-C58F5EA5D445}" srcId="{E2FF699C-49DE-4FFC-8092-7C25D00444C5}" destId="{1BD61C11-1A1E-4EEC-8E66-FCF943DDB011}" srcOrd="1" destOrd="0" parTransId="{ADDCF063-A033-4E1A-AF52-117A031B5B25}" sibTransId="{DF1ABDFD-A199-4977-A9F1-7437CC39747C}"/>
    <dgm:cxn modelId="{CE01A58E-2AE0-4E23-BCF5-E4846785E095}" srcId="{E2FF699C-49DE-4FFC-8092-7C25D00444C5}" destId="{275CD68A-8AF3-42AA-891D-808476D32DA2}" srcOrd="2" destOrd="0" parTransId="{937C274C-58F7-4C74-B75F-BC1824C8A0AC}" sibTransId="{0C47F2D9-043E-487F-ACCF-F15BB1CB6898}"/>
    <dgm:cxn modelId="{D90764A2-6498-4862-9FF6-EDB4DB7DED97}" srcId="{E2FF699C-49DE-4FFC-8092-7C25D00444C5}" destId="{B854BD9E-0243-4A36-AC51-5692271D86B4}" srcOrd="3" destOrd="0" parTransId="{79DA026D-A272-4951-B702-0E24EDBE2E01}" sibTransId="{971B1EDA-930E-4847-9C3D-69721E906199}"/>
    <dgm:cxn modelId="{DE5C72B5-993F-41F3-B8AC-AAFD538D767F}" type="presOf" srcId="{275CD68A-8AF3-42AA-891D-808476D32DA2}" destId="{13633EA5-9230-46DB-9969-4F9DC5BCBFFD}" srcOrd="0" destOrd="0" presId="urn:microsoft.com/office/officeart/2005/8/layout/chevron1"/>
    <dgm:cxn modelId="{2F6CA4C0-965B-4599-969A-55929B353FB4}" type="presOf" srcId="{B854BD9E-0243-4A36-AC51-5692271D86B4}" destId="{C2AD6EAF-29E0-4A7D-A717-10D134DE376B}" srcOrd="0" destOrd="0" presId="urn:microsoft.com/office/officeart/2005/8/layout/chevron1"/>
    <dgm:cxn modelId="{F04718E7-F3AC-4CFB-91AA-38D1B637B8D8}" type="presOf" srcId="{1BD61C11-1A1E-4EEC-8E66-FCF943DDB011}" destId="{663ECCA3-A722-46CE-9737-DDA72BF41282}" srcOrd="0" destOrd="0" presId="urn:microsoft.com/office/officeart/2005/8/layout/chevron1"/>
    <dgm:cxn modelId="{01804DEB-A2BD-4B92-B5C3-8D4C43649BFA}" srcId="{E2FF699C-49DE-4FFC-8092-7C25D00444C5}" destId="{A6EC9DA7-144B-45EB-BB07-AB0CE9E97BE3}" srcOrd="0" destOrd="0" parTransId="{9ECCB56A-895A-4431-A31D-1FD93BA45FD6}" sibTransId="{1918743D-CCDF-40DB-9FC0-E6EF71B15B6D}"/>
    <dgm:cxn modelId="{96255BFF-E825-4C11-9822-E381CE1436CD}" type="presOf" srcId="{A6EC9DA7-144B-45EB-BB07-AB0CE9E97BE3}" destId="{66D93E13-5FD1-43FA-8274-D627710B898F}" srcOrd="0" destOrd="0" presId="urn:microsoft.com/office/officeart/2005/8/layout/chevron1"/>
    <dgm:cxn modelId="{F41998D1-E3B8-4DD1-AF4F-7130F244C0DF}" type="presParOf" srcId="{33C6D477-A938-49AC-AFAF-A1D40F445ECF}" destId="{66D93E13-5FD1-43FA-8274-D627710B898F}" srcOrd="0" destOrd="0" presId="urn:microsoft.com/office/officeart/2005/8/layout/chevron1"/>
    <dgm:cxn modelId="{AC12E7CF-1A54-423E-919C-B1F283C62667}" type="presParOf" srcId="{33C6D477-A938-49AC-AFAF-A1D40F445ECF}" destId="{77749433-C3A1-4A71-98C5-A8C30AA0BC91}" srcOrd="1" destOrd="0" presId="urn:microsoft.com/office/officeart/2005/8/layout/chevron1"/>
    <dgm:cxn modelId="{65CFEAA6-CA10-4C0D-B27B-FD20280E50BD}" type="presParOf" srcId="{33C6D477-A938-49AC-AFAF-A1D40F445ECF}" destId="{663ECCA3-A722-46CE-9737-DDA72BF41282}" srcOrd="2" destOrd="0" presId="urn:microsoft.com/office/officeart/2005/8/layout/chevron1"/>
    <dgm:cxn modelId="{22FA20F8-DB3F-475D-8D65-C2D7309DA9B6}" type="presParOf" srcId="{33C6D477-A938-49AC-AFAF-A1D40F445ECF}" destId="{22D95D02-11CE-43F4-BAFA-D3648CB2B371}" srcOrd="3" destOrd="0" presId="urn:microsoft.com/office/officeart/2005/8/layout/chevron1"/>
    <dgm:cxn modelId="{73574253-FE81-4646-B9A8-B8B7325E7DEA}" type="presParOf" srcId="{33C6D477-A938-49AC-AFAF-A1D40F445ECF}" destId="{13633EA5-9230-46DB-9969-4F9DC5BCBFFD}" srcOrd="4" destOrd="0" presId="urn:microsoft.com/office/officeart/2005/8/layout/chevron1"/>
    <dgm:cxn modelId="{F2D24631-FCEC-40F7-83EA-22AC63903DA7}" type="presParOf" srcId="{33C6D477-A938-49AC-AFAF-A1D40F445ECF}" destId="{3953E035-D931-4FFC-AFF3-AEF5832DDE7A}" srcOrd="5" destOrd="0" presId="urn:microsoft.com/office/officeart/2005/8/layout/chevron1"/>
    <dgm:cxn modelId="{BA9374E3-CC7D-4CD2-8010-069FEC7B86ED}" type="presParOf" srcId="{33C6D477-A938-49AC-AFAF-A1D40F445ECF}" destId="{C2AD6EAF-29E0-4A7D-A717-10D134DE37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FF699C-49DE-4FFC-8092-7C25D00444C5}" type="doc">
      <dgm:prSet loTypeId="urn:microsoft.com/office/officeart/2005/8/layout/chevron1" loCatId="process" qsTypeId="urn:microsoft.com/office/officeart/2005/8/quickstyle/simple3" qsCatId="simple" csTypeId="urn:microsoft.com/office/officeart/2005/8/colors/accent1_1" csCatId="accent1" phldr="1"/>
      <dgm:spPr/>
    </dgm:pt>
    <dgm:pt modelId="{1BD61C11-1A1E-4EEC-8E66-FCF943DDB011}">
      <dgm:prSet/>
      <dgm:spPr/>
      <dgm:t>
        <a:bodyPr/>
        <a:lstStyle/>
        <a:p>
          <a:pPr rtl="1"/>
          <a:r>
            <a:rPr lang="he-IL" b="0" i="0" u="none" dirty="0"/>
            <a:t>49%</a:t>
          </a:r>
          <a:endParaRPr lang="he-IL" dirty="0"/>
        </a:p>
      </dgm:t>
    </dgm:pt>
    <dgm:pt modelId="{ADDCF063-A033-4E1A-AF52-117A031B5B25}" type="par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DF1ABDFD-A199-4977-A9F1-7437CC39747C}" type="sibTrans" cxnId="{E2614251-EB22-4FF3-A601-C58F5EA5D445}">
      <dgm:prSet/>
      <dgm:spPr/>
      <dgm:t>
        <a:bodyPr/>
        <a:lstStyle/>
        <a:p>
          <a:pPr rtl="1"/>
          <a:endParaRPr lang="he-IL"/>
        </a:p>
      </dgm:t>
    </dgm:pt>
    <dgm:pt modelId="{275CD68A-8AF3-42AA-891D-808476D32DA2}">
      <dgm:prSet/>
      <dgm:spPr/>
      <dgm:t>
        <a:bodyPr/>
        <a:lstStyle/>
        <a:p>
          <a:pPr rtl="1"/>
          <a:r>
            <a:rPr lang="he-IL" b="0" i="0" u="none" dirty="0"/>
            <a:t>54%</a:t>
          </a:r>
          <a:endParaRPr lang="he-IL" dirty="0"/>
        </a:p>
      </dgm:t>
    </dgm:pt>
    <dgm:pt modelId="{937C274C-58F7-4C74-B75F-BC1824C8A0AC}" type="par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0C47F2D9-043E-487F-ACCF-F15BB1CB6898}" type="sibTrans" cxnId="{CE01A58E-2AE0-4E23-BCF5-E4846785E095}">
      <dgm:prSet/>
      <dgm:spPr/>
      <dgm:t>
        <a:bodyPr/>
        <a:lstStyle/>
        <a:p>
          <a:pPr rtl="1"/>
          <a:endParaRPr lang="he-IL"/>
        </a:p>
      </dgm:t>
    </dgm:pt>
    <dgm:pt modelId="{B854BD9E-0243-4A36-AC51-5692271D86B4}">
      <dgm:prSet/>
      <dgm:spPr/>
      <dgm:t>
        <a:bodyPr/>
        <a:lstStyle/>
        <a:p>
          <a:pPr rtl="1"/>
          <a:r>
            <a:rPr lang="he-IL" b="0" i="0" u="none" dirty="0"/>
            <a:t>5%</a:t>
          </a:r>
          <a:endParaRPr lang="he-IL" dirty="0"/>
        </a:p>
      </dgm:t>
    </dgm:pt>
    <dgm:pt modelId="{79DA026D-A272-4951-B702-0E24EDBE2E01}" type="par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971B1EDA-930E-4847-9C3D-69721E906199}" type="sibTrans" cxnId="{D90764A2-6498-4862-9FF6-EDB4DB7DED97}">
      <dgm:prSet/>
      <dgm:spPr/>
      <dgm:t>
        <a:bodyPr/>
        <a:lstStyle/>
        <a:p>
          <a:pPr rtl="1"/>
          <a:endParaRPr lang="he-IL"/>
        </a:p>
      </dgm:t>
    </dgm:pt>
    <dgm:pt modelId="{A6EC9DA7-144B-45EB-BB07-AB0CE9E97BE3}">
      <dgm:prSet/>
      <dgm:spPr/>
      <dgm:t>
        <a:bodyPr/>
        <a:lstStyle/>
        <a:p>
          <a:pPr rtl="1"/>
          <a:r>
            <a:rPr lang="he-IL" b="0" i="0" u="none"/>
            <a:t>100%</a:t>
          </a:r>
          <a:endParaRPr lang="he-IL"/>
        </a:p>
      </dgm:t>
    </dgm:pt>
    <dgm:pt modelId="{9ECCB56A-895A-4431-A31D-1FD93BA45FD6}" type="par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1918743D-CCDF-40DB-9FC0-E6EF71B15B6D}" type="sibTrans" cxnId="{01804DEB-A2BD-4B92-B5C3-8D4C43649BFA}">
      <dgm:prSet/>
      <dgm:spPr/>
      <dgm:t>
        <a:bodyPr/>
        <a:lstStyle/>
        <a:p>
          <a:pPr rtl="1"/>
          <a:endParaRPr lang="he-IL"/>
        </a:p>
      </dgm:t>
    </dgm:pt>
    <dgm:pt modelId="{33C6D477-A938-49AC-AFAF-A1D40F445ECF}" type="pres">
      <dgm:prSet presAssocID="{E2FF699C-49DE-4FFC-8092-7C25D00444C5}" presName="Name0" presStyleCnt="0">
        <dgm:presLayoutVars>
          <dgm:dir/>
          <dgm:animLvl val="lvl"/>
          <dgm:resizeHandles val="exact"/>
        </dgm:presLayoutVars>
      </dgm:prSet>
      <dgm:spPr/>
    </dgm:pt>
    <dgm:pt modelId="{66D93E13-5FD1-43FA-8274-D627710B898F}" type="pres">
      <dgm:prSet presAssocID="{A6EC9DA7-144B-45EB-BB07-AB0CE9E97BE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749433-C3A1-4A71-98C5-A8C30AA0BC91}" type="pres">
      <dgm:prSet presAssocID="{1918743D-CCDF-40DB-9FC0-E6EF71B15B6D}" presName="parTxOnlySpace" presStyleCnt="0"/>
      <dgm:spPr/>
    </dgm:pt>
    <dgm:pt modelId="{663ECCA3-A722-46CE-9737-DDA72BF41282}" type="pres">
      <dgm:prSet presAssocID="{1BD61C11-1A1E-4EEC-8E66-FCF943DDB01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D95D02-11CE-43F4-BAFA-D3648CB2B371}" type="pres">
      <dgm:prSet presAssocID="{DF1ABDFD-A199-4977-A9F1-7437CC39747C}" presName="parTxOnlySpace" presStyleCnt="0"/>
      <dgm:spPr/>
    </dgm:pt>
    <dgm:pt modelId="{13633EA5-9230-46DB-9969-4F9DC5BCBFFD}" type="pres">
      <dgm:prSet presAssocID="{275CD68A-8AF3-42AA-891D-808476D32DA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53E035-D931-4FFC-AFF3-AEF5832DDE7A}" type="pres">
      <dgm:prSet presAssocID="{0C47F2D9-043E-487F-ACCF-F15BB1CB6898}" presName="parTxOnlySpace" presStyleCnt="0"/>
      <dgm:spPr/>
    </dgm:pt>
    <dgm:pt modelId="{C2AD6EAF-29E0-4A7D-A717-10D134DE376B}" type="pres">
      <dgm:prSet presAssocID="{B854BD9E-0243-4A36-AC51-5692271D86B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0EB8125-CD21-4C22-BC70-3965D8F374CE}" type="presOf" srcId="{E2FF699C-49DE-4FFC-8092-7C25D00444C5}" destId="{33C6D477-A938-49AC-AFAF-A1D40F445ECF}" srcOrd="0" destOrd="0" presId="urn:microsoft.com/office/officeart/2005/8/layout/chevron1"/>
    <dgm:cxn modelId="{E2614251-EB22-4FF3-A601-C58F5EA5D445}" srcId="{E2FF699C-49DE-4FFC-8092-7C25D00444C5}" destId="{1BD61C11-1A1E-4EEC-8E66-FCF943DDB011}" srcOrd="1" destOrd="0" parTransId="{ADDCF063-A033-4E1A-AF52-117A031B5B25}" sibTransId="{DF1ABDFD-A199-4977-A9F1-7437CC39747C}"/>
    <dgm:cxn modelId="{CE01A58E-2AE0-4E23-BCF5-E4846785E095}" srcId="{E2FF699C-49DE-4FFC-8092-7C25D00444C5}" destId="{275CD68A-8AF3-42AA-891D-808476D32DA2}" srcOrd="2" destOrd="0" parTransId="{937C274C-58F7-4C74-B75F-BC1824C8A0AC}" sibTransId="{0C47F2D9-043E-487F-ACCF-F15BB1CB6898}"/>
    <dgm:cxn modelId="{D90764A2-6498-4862-9FF6-EDB4DB7DED97}" srcId="{E2FF699C-49DE-4FFC-8092-7C25D00444C5}" destId="{B854BD9E-0243-4A36-AC51-5692271D86B4}" srcOrd="3" destOrd="0" parTransId="{79DA026D-A272-4951-B702-0E24EDBE2E01}" sibTransId="{971B1EDA-930E-4847-9C3D-69721E906199}"/>
    <dgm:cxn modelId="{DE5C72B5-993F-41F3-B8AC-AAFD538D767F}" type="presOf" srcId="{275CD68A-8AF3-42AA-891D-808476D32DA2}" destId="{13633EA5-9230-46DB-9969-4F9DC5BCBFFD}" srcOrd="0" destOrd="0" presId="urn:microsoft.com/office/officeart/2005/8/layout/chevron1"/>
    <dgm:cxn modelId="{2F6CA4C0-965B-4599-969A-55929B353FB4}" type="presOf" srcId="{B854BD9E-0243-4A36-AC51-5692271D86B4}" destId="{C2AD6EAF-29E0-4A7D-A717-10D134DE376B}" srcOrd="0" destOrd="0" presId="urn:microsoft.com/office/officeart/2005/8/layout/chevron1"/>
    <dgm:cxn modelId="{F04718E7-F3AC-4CFB-91AA-38D1B637B8D8}" type="presOf" srcId="{1BD61C11-1A1E-4EEC-8E66-FCF943DDB011}" destId="{663ECCA3-A722-46CE-9737-DDA72BF41282}" srcOrd="0" destOrd="0" presId="urn:microsoft.com/office/officeart/2005/8/layout/chevron1"/>
    <dgm:cxn modelId="{01804DEB-A2BD-4B92-B5C3-8D4C43649BFA}" srcId="{E2FF699C-49DE-4FFC-8092-7C25D00444C5}" destId="{A6EC9DA7-144B-45EB-BB07-AB0CE9E97BE3}" srcOrd="0" destOrd="0" parTransId="{9ECCB56A-895A-4431-A31D-1FD93BA45FD6}" sibTransId="{1918743D-CCDF-40DB-9FC0-E6EF71B15B6D}"/>
    <dgm:cxn modelId="{96255BFF-E825-4C11-9822-E381CE1436CD}" type="presOf" srcId="{A6EC9DA7-144B-45EB-BB07-AB0CE9E97BE3}" destId="{66D93E13-5FD1-43FA-8274-D627710B898F}" srcOrd="0" destOrd="0" presId="urn:microsoft.com/office/officeart/2005/8/layout/chevron1"/>
    <dgm:cxn modelId="{F41998D1-E3B8-4DD1-AF4F-7130F244C0DF}" type="presParOf" srcId="{33C6D477-A938-49AC-AFAF-A1D40F445ECF}" destId="{66D93E13-5FD1-43FA-8274-D627710B898F}" srcOrd="0" destOrd="0" presId="urn:microsoft.com/office/officeart/2005/8/layout/chevron1"/>
    <dgm:cxn modelId="{AC12E7CF-1A54-423E-919C-B1F283C62667}" type="presParOf" srcId="{33C6D477-A938-49AC-AFAF-A1D40F445ECF}" destId="{77749433-C3A1-4A71-98C5-A8C30AA0BC91}" srcOrd="1" destOrd="0" presId="urn:microsoft.com/office/officeart/2005/8/layout/chevron1"/>
    <dgm:cxn modelId="{65CFEAA6-CA10-4C0D-B27B-FD20280E50BD}" type="presParOf" srcId="{33C6D477-A938-49AC-AFAF-A1D40F445ECF}" destId="{663ECCA3-A722-46CE-9737-DDA72BF41282}" srcOrd="2" destOrd="0" presId="urn:microsoft.com/office/officeart/2005/8/layout/chevron1"/>
    <dgm:cxn modelId="{22FA20F8-DB3F-475D-8D65-C2D7309DA9B6}" type="presParOf" srcId="{33C6D477-A938-49AC-AFAF-A1D40F445ECF}" destId="{22D95D02-11CE-43F4-BAFA-D3648CB2B371}" srcOrd="3" destOrd="0" presId="urn:microsoft.com/office/officeart/2005/8/layout/chevron1"/>
    <dgm:cxn modelId="{73574253-FE81-4646-B9A8-B8B7325E7DEA}" type="presParOf" srcId="{33C6D477-A938-49AC-AFAF-A1D40F445ECF}" destId="{13633EA5-9230-46DB-9969-4F9DC5BCBFFD}" srcOrd="4" destOrd="0" presId="urn:microsoft.com/office/officeart/2005/8/layout/chevron1"/>
    <dgm:cxn modelId="{F2D24631-FCEC-40F7-83EA-22AC63903DA7}" type="presParOf" srcId="{33C6D477-A938-49AC-AFAF-A1D40F445ECF}" destId="{3953E035-D931-4FFC-AFF3-AEF5832DDE7A}" srcOrd="5" destOrd="0" presId="urn:microsoft.com/office/officeart/2005/8/layout/chevron1"/>
    <dgm:cxn modelId="{BA9374E3-CC7D-4CD2-8010-069FEC7B86ED}" type="presParOf" srcId="{33C6D477-A938-49AC-AFAF-A1D40F445ECF}" destId="{C2AD6EAF-29E0-4A7D-A717-10D134DE376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4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93E13-5FD1-43FA-8274-D627710B898F}">
      <dsp:nvSpPr>
        <dsp:cNvPr id="0" name=""/>
        <dsp:cNvSpPr/>
      </dsp:nvSpPr>
      <dsp:spPr>
        <a:xfrm>
          <a:off x="3454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100%</a:t>
          </a:r>
          <a:endParaRPr lang="he-IL" sz="1800" kern="1200" dirty="0"/>
        </a:p>
      </dsp:txBody>
      <dsp:txXfrm>
        <a:off x="149143" y="0"/>
        <a:ext cx="1719647" cy="291377"/>
      </dsp:txXfrm>
    </dsp:sp>
    <dsp:sp modelId="{663ECCA3-A722-46CE-9737-DDA72BF41282}">
      <dsp:nvSpPr>
        <dsp:cNvPr id="0" name=""/>
        <dsp:cNvSpPr/>
      </dsp:nvSpPr>
      <dsp:spPr>
        <a:xfrm>
          <a:off x="1813376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Arial" panose="020B0604020202020204" pitchFamily="34" charset="0"/>
              <a:cs typeface="Arial" panose="020B0604020202020204" pitchFamily="34" charset="0"/>
            </a:rPr>
            <a:t>55%</a:t>
          </a:r>
        </a:p>
      </dsp:txBody>
      <dsp:txXfrm>
        <a:off x="1959065" y="0"/>
        <a:ext cx="1719647" cy="291377"/>
      </dsp:txXfrm>
    </dsp:sp>
    <dsp:sp modelId="{13633EA5-9230-46DB-9969-4F9DC5BCBFFD}">
      <dsp:nvSpPr>
        <dsp:cNvPr id="0" name=""/>
        <dsp:cNvSpPr/>
      </dsp:nvSpPr>
      <dsp:spPr>
        <a:xfrm>
          <a:off x="3623298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%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3</a:t>
          </a:r>
          <a:r>
            <a:rPr lang="he-IL" sz="1800" kern="1200" dirty="0">
              <a:latin typeface="Arial" panose="020B0604020202020204" pitchFamily="34" charset="0"/>
              <a:cs typeface="Arial" panose="020B0604020202020204" pitchFamily="34" charset="0"/>
            </a:rPr>
            <a:t>5</a:t>
          </a:r>
        </a:p>
      </dsp:txBody>
      <dsp:txXfrm>
        <a:off x="3768987" y="0"/>
        <a:ext cx="1719647" cy="291377"/>
      </dsp:txXfrm>
    </dsp:sp>
    <dsp:sp modelId="{C2AD6EAF-29E0-4A7D-A717-10D134DE376B}">
      <dsp:nvSpPr>
        <dsp:cNvPr id="0" name=""/>
        <dsp:cNvSpPr/>
      </dsp:nvSpPr>
      <dsp:spPr>
        <a:xfrm>
          <a:off x="5433220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5%</a:t>
          </a:r>
          <a:endParaRPr lang="he-IL" sz="1800" kern="1200" dirty="0"/>
        </a:p>
      </dsp:txBody>
      <dsp:txXfrm>
        <a:off x="5578909" y="0"/>
        <a:ext cx="1719647" cy="291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93E13-5FD1-43FA-8274-D627710B898F}">
      <dsp:nvSpPr>
        <dsp:cNvPr id="0" name=""/>
        <dsp:cNvSpPr/>
      </dsp:nvSpPr>
      <dsp:spPr>
        <a:xfrm>
          <a:off x="3454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100%</a:t>
          </a:r>
          <a:endParaRPr lang="he-IL" sz="1800" kern="1200" dirty="0"/>
        </a:p>
      </dsp:txBody>
      <dsp:txXfrm>
        <a:off x="149143" y="0"/>
        <a:ext cx="1719647" cy="291377"/>
      </dsp:txXfrm>
    </dsp:sp>
    <dsp:sp modelId="{663ECCA3-A722-46CE-9737-DDA72BF41282}">
      <dsp:nvSpPr>
        <dsp:cNvPr id="0" name=""/>
        <dsp:cNvSpPr/>
      </dsp:nvSpPr>
      <dsp:spPr>
        <a:xfrm>
          <a:off x="1813376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50%</a:t>
          </a:r>
          <a:endParaRPr lang="he-IL" sz="1800" kern="1200" dirty="0"/>
        </a:p>
      </dsp:txBody>
      <dsp:txXfrm>
        <a:off x="1959065" y="0"/>
        <a:ext cx="1719647" cy="291377"/>
      </dsp:txXfrm>
    </dsp:sp>
    <dsp:sp modelId="{13633EA5-9230-46DB-9969-4F9DC5BCBFFD}">
      <dsp:nvSpPr>
        <dsp:cNvPr id="0" name=""/>
        <dsp:cNvSpPr/>
      </dsp:nvSpPr>
      <dsp:spPr>
        <a:xfrm>
          <a:off x="3623298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52%</a:t>
          </a:r>
          <a:endParaRPr lang="he-IL" sz="1800" kern="1200" dirty="0"/>
        </a:p>
      </dsp:txBody>
      <dsp:txXfrm>
        <a:off x="3768987" y="0"/>
        <a:ext cx="1719647" cy="291377"/>
      </dsp:txXfrm>
    </dsp:sp>
    <dsp:sp modelId="{C2AD6EAF-29E0-4A7D-A717-10D134DE376B}">
      <dsp:nvSpPr>
        <dsp:cNvPr id="0" name=""/>
        <dsp:cNvSpPr/>
      </dsp:nvSpPr>
      <dsp:spPr>
        <a:xfrm>
          <a:off x="5433220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5%</a:t>
          </a:r>
          <a:endParaRPr lang="he-IL" sz="1800" kern="1200" dirty="0"/>
        </a:p>
      </dsp:txBody>
      <dsp:txXfrm>
        <a:off x="5578909" y="0"/>
        <a:ext cx="1719647" cy="2913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93E13-5FD1-43FA-8274-D627710B898F}">
      <dsp:nvSpPr>
        <dsp:cNvPr id="0" name=""/>
        <dsp:cNvSpPr/>
      </dsp:nvSpPr>
      <dsp:spPr>
        <a:xfrm>
          <a:off x="3454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100%</a:t>
          </a:r>
          <a:endParaRPr lang="he-IL" sz="1800" kern="1200" dirty="0"/>
        </a:p>
      </dsp:txBody>
      <dsp:txXfrm>
        <a:off x="149143" y="0"/>
        <a:ext cx="1719647" cy="291377"/>
      </dsp:txXfrm>
    </dsp:sp>
    <dsp:sp modelId="{663ECCA3-A722-46CE-9737-DDA72BF41282}">
      <dsp:nvSpPr>
        <dsp:cNvPr id="0" name=""/>
        <dsp:cNvSpPr/>
      </dsp:nvSpPr>
      <dsp:spPr>
        <a:xfrm>
          <a:off x="1813376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47%</a:t>
          </a:r>
          <a:endParaRPr lang="he-IL" sz="1800" kern="1200" dirty="0"/>
        </a:p>
      </dsp:txBody>
      <dsp:txXfrm>
        <a:off x="1959065" y="0"/>
        <a:ext cx="1719647" cy="291377"/>
      </dsp:txXfrm>
    </dsp:sp>
    <dsp:sp modelId="{13633EA5-9230-46DB-9969-4F9DC5BCBFFD}">
      <dsp:nvSpPr>
        <dsp:cNvPr id="0" name=""/>
        <dsp:cNvSpPr/>
      </dsp:nvSpPr>
      <dsp:spPr>
        <a:xfrm>
          <a:off x="3623298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59%</a:t>
          </a:r>
          <a:endParaRPr lang="he-IL" sz="1800" kern="1200" dirty="0"/>
        </a:p>
      </dsp:txBody>
      <dsp:txXfrm>
        <a:off x="3768987" y="0"/>
        <a:ext cx="1719647" cy="291377"/>
      </dsp:txXfrm>
    </dsp:sp>
    <dsp:sp modelId="{C2AD6EAF-29E0-4A7D-A717-10D134DE376B}">
      <dsp:nvSpPr>
        <dsp:cNvPr id="0" name=""/>
        <dsp:cNvSpPr/>
      </dsp:nvSpPr>
      <dsp:spPr>
        <a:xfrm>
          <a:off x="5433220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8%</a:t>
          </a:r>
          <a:endParaRPr lang="he-IL" sz="1800" kern="1200" dirty="0"/>
        </a:p>
      </dsp:txBody>
      <dsp:txXfrm>
        <a:off x="5578909" y="0"/>
        <a:ext cx="1719647" cy="2913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93E13-5FD1-43FA-8274-D627710B898F}">
      <dsp:nvSpPr>
        <dsp:cNvPr id="0" name=""/>
        <dsp:cNvSpPr/>
      </dsp:nvSpPr>
      <dsp:spPr>
        <a:xfrm>
          <a:off x="3454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100%</a:t>
          </a:r>
          <a:endParaRPr lang="he-IL" sz="1800" kern="1200" dirty="0"/>
        </a:p>
      </dsp:txBody>
      <dsp:txXfrm>
        <a:off x="149143" y="0"/>
        <a:ext cx="1719647" cy="291377"/>
      </dsp:txXfrm>
    </dsp:sp>
    <dsp:sp modelId="{663ECCA3-A722-46CE-9737-DDA72BF41282}">
      <dsp:nvSpPr>
        <dsp:cNvPr id="0" name=""/>
        <dsp:cNvSpPr/>
      </dsp:nvSpPr>
      <dsp:spPr>
        <a:xfrm>
          <a:off x="1813376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49%</a:t>
          </a:r>
          <a:endParaRPr lang="he-IL" sz="1800" kern="1200" dirty="0"/>
        </a:p>
      </dsp:txBody>
      <dsp:txXfrm>
        <a:off x="1959065" y="0"/>
        <a:ext cx="1719647" cy="291377"/>
      </dsp:txXfrm>
    </dsp:sp>
    <dsp:sp modelId="{13633EA5-9230-46DB-9969-4F9DC5BCBFFD}">
      <dsp:nvSpPr>
        <dsp:cNvPr id="0" name=""/>
        <dsp:cNvSpPr/>
      </dsp:nvSpPr>
      <dsp:spPr>
        <a:xfrm>
          <a:off x="3623298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62%</a:t>
          </a:r>
          <a:endParaRPr lang="he-IL" sz="1800" kern="1200" dirty="0"/>
        </a:p>
      </dsp:txBody>
      <dsp:txXfrm>
        <a:off x="3768987" y="0"/>
        <a:ext cx="1719647" cy="291377"/>
      </dsp:txXfrm>
    </dsp:sp>
    <dsp:sp modelId="{C2AD6EAF-29E0-4A7D-A717-10D134DE376B}">
      <dsp:nvSpPr>
        <dsp:cNvPr id="0" name=""/>
        <dsp:cNvSpPr/>
      </dsp:nvSpPr>
      <dsp:spPr>
        <a:xfrm>
          <a:off x="5433220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3%</a:t>
          </a:r>
          <a:endParaRPr lang="he-IL" sz="1800" kern="1200" dirty="0"/>
        </a:p>
      </dsp:txBody>
      <dsp:txXfrm>
        <a:off x="5578909" y="0"/>
        <a:ext cx="1719647" cy="2913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93E13-5FD1-43FA-8274-D627710B898F}">
      <dsp:nvSpPr>
        <dsp:cNvPr id="0" name=""/>
        <dsp:cNvSpPr/>
      </dsp:nvSpPr>
      <dsp:spPr>
        <a:xfrm>
          <a:off x="3454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/>
            <a:t>100%</a:t>
          </a:r>
          <a:endParaRPr lang="he-IL" sz="1800" kern="1200"/>
        </a:p>
      </dsp:txBody>
      <dsp:txXfrm>
        <a:off x="149143" y="0"/>
        <a:ext cx="1719647" cy="291377"/>
      </dsp:txXfrm>
    </dsp:sp>
    <dsp:sp modelId="{663ECCA3-A722-46CE-9737-DDA72BF41282}">
      <dsp:nvSpPr>
        <dsp:cNvPr id="0" name=""/>
        <dsp:cNvSpPr/>
      </dsp:nvSpPr>
      <dsp:spPr>
        <a:xfrm>
          <a:off x="1813376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42%</a:t>
          </a:r>
          <a:endParaRPr lang="he-IL" sz="1800" kern="1200" dirty="0"/>
        </a:p>
      </dsp:txBody>
      <dsp:txXfrm>
        <a:off x="1959065" y="0"/>
        <a:ext cx="1719647" cy="291377"/>
      </dsp:txXfrm>
    </dsp:sp>
    <dsp:sp modelId="{13633EA5-9230-46DB-9969-4F9DC5BCBFFD}">
      <dsp:nvSpPr>
        <dsp:cNvPr id="0" name=""/>
        <dsp:cNvSpPr/>
      </dsp:nvSpPr>
      <dsp:spPr>
        <a:xfrm>
          <a:off x="3623298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64%</a:t>
          </a:r>
          <a:endParaRPr lang="he-IL" sz="1800" kern="1200" dirty="0"/>
        </a:p>
      </dsp:txBody>
      <dsp:txXfrm>
        <a:off x="3768987" y="0"/>
        <a:ext cx="1719647" cy="291377"/>
      </dsp:txXfrm>
    </dsp:sp>
    <dsp:sp modelId="{C2AD6EAF-29E0-4A7D-A717-10D134DE376B}">
      <dsp:nvSpPr>
        <dsp:cNvPr id="0" name=""/>
        <dsp:cNvSpPr/>
      </dsp:nvSpPr>
      <dsp:spPr>
        <a:xfrm>
          <a:off x="5433220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4%</a:t>
          </a:r>
          <a:endParaRPr lang="he-IL" sz="1800" kern="1200" dirty="0"/>
        </a:p>
      </dsp:txBody>
      <dsp:txXfrm>
        <a:off x="5578909" y="0"/>
        <a:ext cx="1719647" cy="2913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93E13-5FD1-43FA-8274-D627710B898F}">
      <dsp:nvSpPr>
        <dsp:cNvPr id="0" name=""/>
        <dsp:cNvSpPr/>
      </dsp:nvSpPr>
      <dsp:spPr>
        <a:xfrm>
          <a:off x="3454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/>
            <a:t>100%</a:t>
          </a:r>
          <a:endParaRPr lang="he-IL" sz="1800" kern="1200"/>
        </a:p>
      </dsp:txBody>
      <dsp:txXfrm>
        <a:off x="149143" y="0"/>
        <a:ext cx="1719647" cy="291377"/>
      </dsp:txXfrm>
    </dsp:sp>
    <dsp:sp modelId="{663ECCA3-A722-46CE-9737-DDA72BF41282}">
      <dsp:nvSpPr>
        <dsp:cNvPr id="0" name=""/>
        <dsp:cNvSpPr/>
      </dsp:nvSpPr>
      <dsp:spPr>
        <a:xfrm>
          <a:off x="1813376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53%</a:t>
          </a:r>
          <a:endParaRPr lang="he-IL" sz="1800" kern="1200" dirty="0"/>
        </a:p>
      </dsp:txBody>
      <dsp:txXfrm>
        <a:off x="1959065" y="0"/>
        <a:ext cx="1719647" cy="291377"/>
      </dsp:txXfrm>
    </dsp:sp>
    <dsp:sp modelId="{13633EA5-9230-46DB-9969-4F9DC5BCBFFD}">
      <dsp:nvSpPr>
        <dsp:cNvPr id="0" name=""/>
        <dsp:cNvSpPr/>
      </dsp:nvSpPr>
      <dsp:spPr>
        <a:xfrm>
          <a:off x="3623298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30%</a:t>
          </a:r>
          <a:endParaRPr lang="he-IL" sz="1800" kern="1200" dirty="0"/>
        </a:p>
      </dsp:txBody>
      <dsp:txXfrm>
        <a:off x="3768987" y="0"/>
        <a:ext cx="1719647" cy="291377"/>
      </dsp:txXfrm>
    </dsp:sp>
    <dsp:sp modelId="{C2AD6EAF-29E0-4A7D-A717-10D134DE376B}">
      <dsp:nvSpPr>
        <dsp:cNvPr id="0" name=""/>
        <dsp:cNvSpPr/>
      </dsp:nvSpPr>
      <dsp:spPr>
        <a:xfrm>
          <a:off x="5436674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5%</a:t>
          </a:r>
          <a:endParaRPr lang="he-IL" sz="1800" kern="1200" dirty="0"/>
        </a:p>
      </dsp:txBody>
      <dsp:txXfrm>
        <a:off x="5582363" y="0"/>
        <a:ext cx="1719647" cy="2913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93E13-5FD1-43FA-8274-D627710B898F}">
      <dsp:nvSpPr>
        <dsp:cNvPr id="0" name=""/>
        <dsp:cNvSpPr/>
      </dsp:nvSpPr>
      <dsp:spPr>
        <a:xfrm>
          <a:off x="3454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/>
            <a:t>100%</a:t>
          </a:r>
          <a:endParaRPr lang="he-IL" sz="1800" kern="1200"/>
        </a:p>
      </dsp:txBody>
      <dsp:txXfrm>
        <a:off x="149143" y="0"/>
        <a:ext cx="1719647" cy="291377"/>
      </dsp:txXfrm>
    </dsp:sp>
    <dsp:sp modelId="{663ECCA3-A722-46CE-9737-DDA72BF41282}">
      <dsp:nvSpPr>
        <dsp:cNvPr id="0" name=""/>
        <dsp:cNvSpPr/>
      </dsp:nvSpPr>
      <dsp:spPr>
        <a:xfrm>
          <a:off x="1813376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49%</a:t>
          </a:r>
          <a:endParaRPr lang="he-IL" sz="1800" kern="1200" dirty="0"/>
        </a:p>
      </dsp:txBody>
      <dsp:txXfrm>
        <a:off x="1959065" y="0"/>
        <a:ext cx="1719647" cy="291377"/>
      </dsp:txXfrm>
    </dsp:sp>
    <dsp:sp modelId="{13633EA5-9230-46DB-9969-4F9DC5BCBFFD}">
      <dsp:nvSpPr>
        <dsp:cNvPr id="0" name=""/>
        <dsp:cNvSpPr/>
      </dsp:nvSpPr>
      <dsp:spPr>
        <a:xfrm>
          <a:off x="3623298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54%</a:t>
          </a:r>
          <a:endParaRPr lang="he-IL" sz="1800" kern="1200" dirty="0"/>
        </a:p>
      </dsp:txBody>
      <dsp:txXfrm>
        <a:off x="3768987" y="0"/>
        <a:ext cx="1719647" cy="291377"/>
      </dsp:txXfrm>
    </dsp:sp>
    <dsp:sp modelId="{C2AD6EAF-29E0-4A7D-A717-10D134DE376B}">
      <dsp:nvSpPr>
        <dsp:cNvPr id="0" name=""/>
        <dsp:cNvSpPr/>
      </dsp:nvSpPr>
      <dsp:spPr>
        <a:xfrm>
          <a:off x="5433220" y="0"/>
          <a:ext cx="2011024" cy="29137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i="0" u="none" kern="1200" dirty="0"/>
            <a:t>5%</a:t>
          </a:r>
          <a:endParaRPr lang="he-IL" sz="1800" kern="1200" dirty="0"/>
        </a:p>
      </dsp:txBody>
      <dsp:txXfrm>
        <a:off x="5578909" y="0"/>
        <a:ext cx="1719647" cy="2913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52016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74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5986A75-B16E-4901-AB99-8E565C1288A2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52016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74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7173F2C-A500-4384-A538-88DA0B1CD56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7374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502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401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778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724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58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9685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216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59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577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11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613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410F-AC6D-412D-A7EC-6BF4796B298F}" type="datetimeFigureOut">
              <a:rPr lang="he-IL" smtClean="0"/>
              <a:t>כ'/סיון/תשפ"ד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AE324-35E6-4857-B93E-1EE9A96D55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741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26" Type="http://schemas.openxmlformats.org/officeDocument/2006/relationships/diagramQuickStyle" Target="../diagrams/quickStyle4.xml"/><Relationship Id="rId39" Type="http://schemas.openxmlformats.org/officeDocument/2006/relationships/diagramData" Target="../diagrams/data7.xml"/><Relationship Id="rId21" Type="http://schemas.openxmlformats.org/officeDocument/2006/relationships/diagramQuickStyle" Target="../diagrams/quickStyle3.xml"/><Relationship Id="rId34" Type="http://schemas.openxmlformats.org/officeDocument/2006/relationships/diagramData" Target="../diagrams/data6.xml"/><Relationship Id="rId42" Type="http://schemas.openxmlformats.org/officeDocument/2006/relationships/diagramColors" Target="../diagrams/colors7.xm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diagramQuickStyle" Target="../diagrams/quickStyle2.xml"/><Relationship Id="rId20" Type="http://schemas.openxmlformats.org/officeDocument/2006/relationships/diagramLayout" Target="../diagrams/layout3.xml"/><Relationship Id="rId29" Type="http://schemas.openxmlformats.org/officeDocument/2006/relationships/diagramData" Target="../diagrams/data5.xml"/><Relationship Id="rId41" Type="http://schemas.openxmlformats.org/officeDocument/2006/relationships/diagramQuickStyle" Target="../diagrams/quickStyl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diagramQuickStyle" Target="../diagrams/quickStyle1.xml"/><Relationship Id="rId24" Type="http://schemas.openxmlformats.org/officeDocument/2006/relationships/diagramData" Target="../diagrams/data4.xml"/><Relationship Id="rId32" Type="http://schemas.openxmlformats.org/officeDocument/2006/relationships/diagramColors" Target="../diagrams/colors5.xml"/><Relationship Id="rId37" Type="http://schemas.openxmlformats.org/officeDocument/2006/relationships/diagramColors" Target="../diagrams/colors6.xml"/><Relationship Id="rId40" Type="http://schemas.openxmlformats.org/officeDocument/2006/relationships/diagramLayout" Target="../diagrams/layout7.xml"/><Relationship Id="rId5" Type="http://schemas.openxmlformats.org/officeDocument/2006/relationships/image" Target="../media/image7.png"/><Relationship Id="rId15" Type="http://schemas.openxmlformats.org/officeDocument/2006/relationships/diagramLayout" Target="../diagrams/layout2.xml"/><Relationship Id="rId23" Type="http://schemas.microsoft.com/office/2007/relationships/diagramDrawing" Target="../diagrams/drawing3.xml"/><Relationship Id="rId28" Type="http://schemas.microsoft.com/office/2007/relationships/diagramDrawing" Target="../diagrams/drawing4.xml"/><Relationship Id="rId36" Type="http://schemas.openxmlformats.org/officeDocument/2006/relationships/diagramQuickStyle" Target="../diagrams/quickStyle6.xml"/><Relationship Id="rId10" Type="http://schemas.openxmlformats.org/officeDocument/2006/relationships/diagramLayout" Target="../diagrams/layout1.xml"/><Relationship Id="rId19" Type="http://schemas.openxmlformats.org/officeDocument/2006/relationships/diagramData" Target="../diagrams/data3.xml"/><Relationship Id="rId31" Type="http://schemas.openxmlformats.org/officeDocument/2006/relationships/diagramQuickStyle" Target="../diagrams/quickStyle5.xml"/><Relationship Id="rId4" Type="http://schemas.openxmlformats.org/officeDocument/2006/relationships/image" Target="../media/image6.pn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Relationship Id="rId22" Type="http://schemas.openxmlformats.org/officeDocument/2006/relationships/diagramColors" Target="../diagrams/colors3.xml"/><Relationship Id="rId27" Type="http://schemas.openxmlformats.org/officeDocument/2006/relationships/diagramColors" Target="../diagrams/colors4.xml"/><Relationship Id="rId30" Type="http://schemas.openxmlformats.org/officeDocument/2006/relationships/diagramLayout" Target="../diagrams/layout5.xml"/><Relationship Id="rId35" Type="http://schemas.openxmlformats.org/officeDocument/2006/relationships/diagramLayout" Target="../diagrams/layout6.xml"/><Relationship Id="rId43" Type="http://schemas.microsoft.com/office/2007/relationships/diagramDrawing" Target="../diagrams/drawing7.xml"/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5" Type="http://schemas.openxmlformats.org/officeDocument/2006/relationships/diagramLayout" Target="../diagrams/layout4.xml"/><Relationship Id="rId33" Type="http://schemas.microsoft.com/office/2007/relationships/diagramDrawing" Target="../diagrams/drawing5.xml"/><Relationship Id="rId38" Type="http://schemas.microsoft.com/office/2007/relationships/diagramDrawing" Target="../diagrams/drawin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537" cy="6858000"/>
          </a:xfrm>
          <a:prstGeom prst="rect">
            <a:avLst/>
          </a:prstGeom>
        </p:spPr>
      </p:pic>
      <p:cxnSp>
        <p:nvCxnSpPr>
          <p:cNvPr id="7" name="מחבר ישר 6"/>
          <p:cNvCxnSpPr/>
          <p:nvPr/>
        </p:nvCxnSpPr>
        <p:spPr>
          <a:xfrm>
            <a:off x="2608534" y="3252416"/>
            <a:ext cx="67692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מלבן 7"/>
          <p:cNvSpPr/>
          <p:nvPr/>
        </p:nvSpPr>
        <p:spPr>
          <a:xfrm>
            <a:off x="2344057" y="1489237"/>
            <a:ext cx="75038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מרכז קשרי לקוחות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צמפיון</a:t>
            </a:r>
            <a:r>
              <a:rPr lang="he-IL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5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מוטורוס</a:t>
            </a:r>
            <a:endParaRPr kumimoji="0" lang="he-IL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מלבן 8"/>
          <p:cNvSpPr/>
          <p:nvPr/>
        </p:nvSpPr>
        <p:spPr>
          <a:xfrm>
            <a:off x="4235573" y="3429000"/>
            <a:ext cx="33755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he-IL" sz="2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ינואר-</a:t>
            </a:r>
            <a:r>
              <a:rPr lang="he-IL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מאי</a:t>
            </a:r>
            <a:r>
              <a:rPr lang="he-IL" sz="2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2024</a:t>
            </a:r>
            <a:endParaRPr kumimoji="0" lang="he-IL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1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6114513" y="2176"/>
            <a:ext cx="589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32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רמת</a:t>
            </a: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שירות – מכירות</a:t>
            </a:r>
            <a:r>
              <a:rPr kumimoji="0" lang="he-IL" sz="3200" b="1" i="0" u="none" strike="noStrike" kern="1200" cap="none" spc="0" normalizeH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מלבן מעוגל 9"/>
          <p:cNvSpPr/>
          <p:nvPr/>
        </p:nvSpPr>
        <p:spPr>
          <a:xfrm>
            <a:off x="8922429" y="425039"/>
            <a:ext cx="2875487" cy="323823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>
              <a:defRPr/>
            </a:pPr>
            <a:r>
              <a:rPr lang="he-I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יעד: 85% מענה תוך 60 שניות </a:t>
            </a:r>
          </a:p>
        </p:txBody>
      </p:sp>
      <p:grpSp>
        <p:nvGrpSpPr>
          <p:cNvPr id="6" name="קבוצה 5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7" name="מלבן 6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9" name="תמונה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graphicFrame>
        <p:nvGraphicFramePr>
          <p:cNvPr id="11" name="תרשים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014361"/>
              </p:ext>
            </p:extLst>
          </p:nvPr>
        </p:nvGraphicFramePr>
        <p:xfrm>
          <a:off x="519744" y="1546512"/>
          <a:ext cx="9226983" cy="2748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935772" y="1673298"/>
            <a:ext cx="199197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e-IL" dirty="0"/>
              <a:t>ניתן לראות מגמת שיפור יציבה ברמות שירות</a:t>
            </a:r>
          </a:p>
          <a:p>
            <a:r>
              <a:rPr lang="he-IL" dirty="0"/>
              <a:t>מפברואר עד מאי 2024</a:t>
            </a:r>
          </a:p>
          <a:p>
            <a:r>
              <a:rPr lang="he-IL" dirty="0"/>
              <a:t>בהשוואה לדצמבר 2023 וינואר 2024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09412" y="2551377"/>
            <a:ext cx="16476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מלחמה</a:t>
            </a:r>
          </a:p>
        </p:txBody>
      </p:sp>
    </p:spTree>
    <p:extLst>
      <p:ext uri="{BB962C8B-B14F-4D97-AF65-F5344CB8AC3E}">
        <p14:creationId xmlns:p14="http://schemas.microsoft.com/office/powerpoint/2010/main" val="366993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5577750" y="134703"/>
            <a:ext cx="6487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משפכי מכירות </a:t>
            </a:r>
            <a:r>
              <a:rPr lang="he-IL" sz="3200" b="1" dirty="0">
                <a:solidFill>
                  <a:srgbClr val="4472C4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ינואר -מאי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2024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6" name="קבוצה 5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21" name="מלבן 20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sp>
        <p:nvSpPr>
          <p:cNvPr id="12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7089990" y="456178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  17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14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7089990" y="3843935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61</a:t>
            </a:r>
          </a:p>
        </p:txBody>
      </p:sp>
      <p:sp>
        <p:nvSpPr>
          <p:cNvPr id="15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5285139" y="456178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377   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A894351E-F434-3948-883A-6C0A4A636579}"/>
              </a:ext>
            </a:extLst>
          </p:cNvPr>
          <p:cNvSpPr txBox="1">
            <a:spLocks/>
          </p:cNvSpPr>
          <p:nvPr/>
        </p:nvSpPr>
        <p:spPr>
          <a:xfrm>
            <a:off x="9052029" y="5663100"/>
            <a:ext cx="3013260" cy="734843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1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1200" b="0" i="0" u="none" strike="noStrike" kern="1200" cap="none" spc="0" normalizeH="0" baseline="0" noProof="0">
                <a:ln>
                  <a:noFill/>
                </a:ln>
                <a:solidFill>
                  <a:srgbClr val="2C373B"/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*-= </a:t>
            </a:r>
            <a:r>
              <a:rPr kumimoji="0" lang="he-IL" sz="1200" b="0" i="0" u="none" strike="noStrike" kern="1200" cap="none" spc="0" normalizeH="0" baseline="0" noProof="0" dirty="0">
                <a:ln>
                  <a:noFill/>
                </a:ln>
                <a:solidFill>
                  <a:srgbClr val="2C373B"/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ברוטו-ללא לידים לא רלוונטיים</a:t>
            </a:r>
          </a:p>
          <a:p>
            <a:pPr marL="0" marR="0" lvl="0" indent="0" algn="r" defTabSz="685800" rtl="1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1200" b="0" i="0" u="none" strike="noStrike" kern="1200" cap="none" spc="0" normalizeH="0" baseline="0" noProof="0" dirty="0">
                <a:ln>
                  <a:noFill/>
                </a:ln>
                <a:solidFill>
                  <a:srgbClr val="2C373B"/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** כלל הנתונים תלויים </a:t>
            </a:r>
            <a:r>
              <a:rPr kumimoji="0" lang="he-IL" sz="1200" b="0" i="0" u="none" strike="noStrike" kern="1200" cap="none" spc="0" normalizeH="0" baseline="0" noProof="0" dirty="0">
                <a:ln>
                  <a:noFill/>
                </a:ln>
                <a:solidFill>
                  <a:srgbClr val="2C373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בתיעוד</a:t>
            </a:r>
            <a:r>
              <a:rPr kumimoji="0" lang="he-IL" sz="1200" b="0" i="0" u="none" strike="noStrike" kern="1200" cap="none" spc="0" normalizeH="0" baseline="0" noProof="0" dirty="0">
                <a:ln>
                  <a:noFill/>
                </a:ln>
                <a:solidFill>
                  <a:srgbClr val="2C373B"/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 ב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C373B"/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CRM</a:t>
            </a:r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rgbClr val="2C373B"/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3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3499798" y="1724754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5,153</a:t>
            </a:r>
            <a:r>
              <a:rPr lang="he-IL" dirty="0"/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</a:endParaRP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894351E-F434-3948-883A-6C0A4A636579}"/>
              </a:ext>
            </a:extLst>
          </p:cNvPr>
          <p:cNvSpPr txBox="1">
            <a:spLocks/>
          </p:cNvSpPr>
          <p:nvPr/>
        </p:nvSpPr>
        <p:spPr>
          <a:xfrm>
            <a:off x="1758011" y="633509"/>
            <a:ext cx="1726450" cy="401821"/>
          </a:xfrm>
          <a:prstGeom prst="rect">
            <a:avLst/>
          </a:prstGeom>
          <a:noFill/>
        </p:spPr>
        <p:txBody>
          <a:bodyPr wrap="square"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לידים ברוטו*</a:t>
            </a:r>
            <a:endParaRPr kumimoji="0" lang="en-AU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 Placeholder 33">
            <a:extLst>
              <a:ext uri="{FF2B5EF4-FFF2-40B4-BE49-F238E27FC236}">
                <a16:creationId xmlns:a16="http://schemas.microsoft.com/office/drawing/2014/main" id="{B0A5AAB7-E127-2145-BE85-FD40A77F92C7}"/>
              </a:ext>
            </a:extLst>
          </p:cNvPr>
          <p:cNvSpPr txBox="1">
            <a:spLocks/>
          </p:cNvSpPr>
          <p:nvPr/>
        </p:nvSpPr>
        <p:spPr>
          <a:xfrm>
            <a:off x="3617976" y="659524"/>
            <a:ext cx="1539913" cy="356030"/>
          </a:xfrm>
          <a:prstGeom prst="rect">
            <a:avLst/>
          </a:prstGeom>
          <a:noFill/>
        </p:spPr>
        <p:txBody>
          <a:bodyPr wrap="square"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תיאום פגישות</a:t>
            </a:r>
            <a:endParaRPr kumimoji="0" lang="en-AU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Placeholder 33">
            <a:extLst>
              <a:ext uri="{FF2B5EF4-FFF2-40B4-BE49-F238E27FC236}">
                <a16:creationId xmlns:a16="http://schemas.microsoft.com/office/drawing/2014/main" id="{1C2F8353-AFB7-E848-B1A7-DB6751CDB6B0}"/>
              </a:ext>
            </a:extLst>
          </p:cNvPr>
          <p:cNvSpPr txBox="1">
            <a:spLocks/>
          </p:cNvSpPr>
          <p:nvPr/>
        </p:nvSpPr>
        <p:spPr>
          <a:xfrm>
            <a:off x="5349790" y="659524"/>
            <a:ext cx="1740200" cy="356030"/>
          </a:xfrm>
          <a:prstGeom prst="rect">
            <a:avLst/>
          </a:prstGeom>
          <a:noFill/>
        </p:spPr>
        <p:txBody>
          <a:bodyPr wrap="square"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פגישות בפועל**</a:t>
            </a:r>
            <a:endParaRPr kumimoji="0" lang="en-AU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Placeholder 33">
            <a:extLst>
              <a:ext uri="{FF2B5EF4-FFF2-40B4-BE49-F238E27FC236}">
                <a16:creationId xmlns:a16="http://schemas.microsoft.com/office/drawing/2014/main" id="{01A80B10-742C-5944-8CC2-DBF38222EDAF}"/>
              </a:ext>
            </a:extLst>
          </p:cNvPr>
          <p:cNvSpPr txBox="1">
            <a:spLocks/>
          </p:cNvSpPr>
          <p:nvPr/>
        </p:nvSpPr>
        <p:spPr>
          <a:xfrm>
            <a:off x="7324602" y="662138"/>
            <a:ext cx="1254697" cy="342528"/>
          </a:xfrm>
          <a:prstGeom prst="rect">
            <a:avLst/>
          </a:prstGeom>
          <a:noFill/>
        </p:spPr>
        <p:txBody>
          <a:bodyPr wrap="square" lIns="0" tIns="0" rIns="0" bIns="0"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e-IL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Lato Medium" panose="020F0502020204030203" pitchFamily="34" charset="0"/>
                <a:cs typeface="Calibri" panose="020F0502020204030204" pitchFamily="34" charset="0"/>
              </a:rPr>
              <a:t>מכירות</a:t>
            </a:r>
            <a:endParaRPr kumimoji="0" lang="en-AU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29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3464383" y="238093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 1,888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0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 rot="5400000">
            <a:off x="2360288" y="1701150"/>
            <a:ext cx="413490" cy="179156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vert270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4,173</a:t>
            </a:r>
          </a:p>
        </p:txBody>
      </p:sp>
      <p:sp>
        <p:nvSpPr>
          <p:cNvPr id="31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3464383" y="3843935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 2,265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2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 rot="5400000">
            <a:off x="2322601" y="3874029"/>
            <a:ext cx="449554" cy="18075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vert270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     2,383   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5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5285139" y="170033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2,645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6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5285139" y="238093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1,102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7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7089990" y="238093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   91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38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>
            <a:off x="1643626" y="170033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10,329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9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3464383" y="456178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1,257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0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 rot="5400000">
            <a:off x="2343661" y="3164154"/>
            <a:ext cx="423376" cy="179156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vert270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noProof="0" dirty="0"/>
              <a:t>5,487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2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7089990" y="170033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 123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3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 rot="5400000">
            <a:off x="2338200" y="2430424"/>
            <a:ext cx="430314" cy="179156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vert270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3,236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4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3411707" y="3092668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1,578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5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5285139" y="3109362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968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6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7089990" y="3109362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    30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7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3449139" y="100458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1,638</a:t>
            </a:r>
            <a:endParaRPr kumimoji="0" lang="en-US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8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5285139" y="1007785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860</a:t>
            </a:r>
            <a:r>
              <a:rPr lang="he-IL" sz="1600" dirty="0"/>
              <a:t> 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9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>
            <a:off x="1643626" y="1007785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2,986</a:t>
            </a:r>
          </a:p>
        </p:txBody>
      </p:sp>
      <p:sp>
        <p:nvSpPr>
          <p:cNvPr id="50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7089990" y="1007785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3533"/>
          <a:stretch/>
        </p:blipFill>
        <p:spPr>
          <a:xfrm>
            <a:off x="520047" y="950093"/>
            <a:ext cx="1098875" cy="447051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61" y="1557198"/>
            <a:ext cx="730058" cy="730058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44" y="2331971"/>
            <a:ext cx="608092" cy="615082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39" y="3068524"/>
            <a:ext cx="730719" cy="664290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01" y="3741378"/>
            <a:ext cx="673031" cy="665205"/>
          </a:xfrm>
          <a:prstGeom prst="rect">
            <a:avLst/>
          </a:prstGeom>
        </p:spPr>
      </p:pic>
      <p:pic>
        <p:nvPicPr>
          <p:cNvPr id="52" name="Picture 2" descr="File:Volkswagen Commercial Vehicles logo 2019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57" y="4538706"/>
            <a:ext cx="640488" cy="7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מלבן מעוגל 64"/>
          <p:cNvSpPr/>
          <p:nvPr/>
        </p:nvSpPr>
        <p:spPr>
          <a:xfrm>
            <a:off x="9131652" y="659421"/>
            <a:ext cx="2875487" cy="421247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יעד</a:t>
            </a: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50% תיאום </a:t>
            </a:r>
            <a:r>
              <a:rPr kumimoji="0" lang="he-I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מלידים</a:t>
            </a: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חמים</a:t>
            </a:r>
          </a:p>
        </p:txBody>
      </p:sp>
      <p:sp>
        <p:nvSpPr>
          <p:cNvPr id="53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 rot="5400000">
            <a:off x="2322600" y="4718596"/>
            <a:ext cx="449554" cy="180750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vert270" wrap="none" lIns="45000" tIns="22500" rIns="45000" bIns="22500" anchor="ctr" anchorCtr="1" compatLnSpc="0"/>
          <a:lstStyle/>
          <a:p>
            <a:pPr lvl="0"/>
            <a:r>
              <a:rPr lang="he-IL" dirty="0"/>
              <a:t>28,594</a:t>
            </a:r>
            <a:endParaRPr lang="he-I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3479626" y="5408305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13,779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60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5285139" y="5409261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7,400  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61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7108989" y="5408305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365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417" y="5493902"/>
            <a:ext cx="99223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סה"כ</a:t>
            </a:r>
          </a:p>
        </p:txBody>
      </p:sp>
      <p:graphicFrame>
        <p:nvGraphicFramePr>
          <p:cNvPr id="62" name="דיאגרמה 61"/>
          <p:cNvGraphicFramePr/>
          <p:nvPr>
            <p:extLst>
              <p:ext uri="{D42A27DB-BD31-4B8C-83A1-F6EECF244321}">
                <p14:modId xmlns:p14="http://schemas.microsoft.com/office/powerpoint/2010/main" val="3256110518"/>
              </p:ext>
            </p:extLst>
          </p:nvPr>
        </p:nvGraphicFramePr>
        <p:xfrm>
          <a:off x="1478291" y="1436581"/>
          <a:ext cx="7447699" cy="29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6" name="דיאגרמה 65"/>
          <p:cNvGraphicFramePr/>
          <p:nvPr>
            <p:extLst>
              <p:ext uri="{D42A27DB-BD31-4B8C-83A1-F6EECF244321}">
                <p14:modId xmlns:p14="http://schemas.microsoft.com/office/powerpoint/2010/main" val="3880464013"/>
              </p:ext>
            </p:extLst>
          </p:nvPr>
        </p:nvGraphicFramePr>
        <p:xfrm>
          <a:off x="1576533" y="2136699"/>
          <a:ext cx="7447699" cy="29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67" name="דיאגרמה 66"/>
          <p:cNvGraphicFramePr/>
          <p:nvPr>
            <p:extLst>
              <p:ext uri="{D42A27DB-BD31-4B8C-83A1-F6EECF244321}">
                <p14:modId xmlns:p14="http://schemas.microsoft.com/office/powerpoint/2010/main" val="2202861351"/>
              </p:ext>
            </p:extLst>
          </p:nvPr>
        </p:nvGraphicFramePr>
        <p:xfrm>
          <a:off x="1523858" y="2785726"/>
          <a:ext cx="7447699" cy="29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68" name="דיאגרמה 67"/>
          <p:cNvGraphicFramePr/>
          <p:nvPr>
            <p:extLst>
              <p:ext uri="{D42A27DB-BD31-4B8C-83A1-F6EECF244321}">
                <p14:modId xmlns:p14="http://schemas.microsoft.com/office/powerpoint/2010/main" val="652869644"/>
              </p:ext>
            </p:extLst>
          </p:nvPr>
        </p:nvGraphicFramePr>
        <p:xfrm>
          <a:off x="1561289" y="3533511"/>
          <a:ext cx="7447699" cy="29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69" name="דיאגרמה 68"/>
          <p:cNvGraphicFramePr/>
          <p:nvPr>
            <p:extLst>
              <p:ext uri="{D42A27DB-BD31-4B8C-83A1-F6EECF244321}">
                <p14:modId xmlns:p14="http://schemas.microsoft.com/office/powerpoint/2010/main" val="2198468681"/>
              </p:ext>
            </p:extLst>
          </p:nvPr>
        </p:nvGraphicFramePr>
        <p:xfrm>
          <a:off x="1501204" y="4243830"/>
          <a:ext cx="7447699" cy="29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graphicFrame>
        <p:nvGraphicFramePr>
          <p:cNvPr id="70" name="דיאגרמה 69"/>
          <p:cNvGraphicFramePr/>
          <p:nvPr>
            <p:extLst>
              <p:ext uri="{D42A27DB-BD31-4B8C-83A1-F6EECF244321}">
                <p14:modId xmlns:p14="http://schemas.microsoft.com/office/powerpoint/2010/main" val="3076890444"/>
              </p:ext>
            </p:extLst>
          </p:nvPr>
        </p:nvGraphicFramePr>
        <p:xfrm>
          <a:off x="1549141" y="5047410"/>
          <a:ext cx="7447699" cy="29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4" r:lo="rId35" r:qs="rId36" r:cs="rId37"/>
          </a:graphicData>
        </a:graphic>
      </p:graphicFrame>
      <p:graphicFrame>
        <p:nvGraphicFramePr>
          <p:cNvPr id="71" name="דיאגרמה 70"/>
          <p:cNvGraphicFramePr/>
          <p:nvPr>
            <p:extLst>
              <p:ext uri="{D42A27DB-BD31-4B8C-83A1-F6EECF244321}">
                <p14:modId xmlns:p14="http://schemas.microsoft.com/office/powerpoint/2010/main" val="1285060007"/>
              </p:ext>
            </p:extLst>
          </p:nvPr>
        </p:nvGraphicFramePr>
        <p:xfrm>
          <a:off x="1549140" y="5862691"/>
          <a:ext cx="7447699" cy="29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9" r:lo="rId40" r:qs="rId41" r:cs="rId42"/>
          </a:graphicData>
        </a:graphic>
      </p:graphicFrame>
      <p:sp>
        <p:nvSpPr>
          <p:cNvPr id="57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5272989" y="3836378"/>
            <a:ext cx="1836000" cy="432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lvl="0" algn="l" rtl="0" hangingPunct="0">
              <a:defRPr/>
            </a:pPr>
            <a:r>
              <a:rPr lang="he-IL" dirty="0"/>
              <a:t>1,448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Lato Medium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279327" y="1516666"/>
            <a:ext cx="2701102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e-IL" dirty="0"/>
              <a:t>אחוזי המרה בכל החטיבות 2024 סביב 50%</a:t>
            </a:r>
          </a:p>
          <a:p>
            <a:endParaRPr lang="he-IL" dirty="0"/>
          </a:p>
          <a:p>
            <a:r>
              <a:rPr lang="he-IL" dirty="0"/>
              <a:t>פרט לאאודי ומסחריות שם אחוזי סגירה גבוהים יותר אך הכמות הינה קטנה יותר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109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7253502" y="126757"/>
            <a:ext cx="45236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נסיעות מבחן</a:t>
            </a:r>
          </a:p>
        </p:txBody>
      </p:sp>
      <p:grpSp>
        <p:nvGrpSpPr>
          <p:cNvPr id="6" name="קבוצה 5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21" name="מלבן 20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622651" y="3373945"/>
            <a:ext cx="4154502" cy="2823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כמות בקשות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במרץ 2024 במגמת עלייה בהשוואה לינואר-פברואר 2024 פרט לפולקסווגן (מבצעי חבר סקודה וקמפיין אאודי)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בסקודה עלינו בתאום נסיעות מבחן  באון ליין,  ולמרות זאת יש עלייה בכמויות מה שמראה שהאון ליין מוסיף </a:t>
            </a:r>
            <a:r>
              <a:rPr kumimoji="0" lang="he-IL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טראפיק</a:t>
            </a:r>
            <a:r>
              <a:rPr kumimoji="0" lang="he-IL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</a:rPr>
              <a:t> וזה טוב.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90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מסחריות </a:t>
            </a:r>
            <a:r>
              <a:rPr lang="he-IL" sz="10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ועסקים </a:t>
            </a:r>
            <a:r>
              <a:rPr lang="he-IL" sz="1050" b="1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חדש !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תרשים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50514"/>
              </p:ext>
            </p:extLst>
          </p:nvPr>
        </p:nvGraphicFramePr>
        <p:xfrm>
          <a:off x="406399" y="126757"/>
          <a:ext cx="7418554" cy="2939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357298"/>
              </p:ext>
            </p:extLst>
          </p:nvPr>
        </p:nvGraphicFramePr>
        <p:xfrm>
          <a:off x="406399" y="3537526"/>
          <a:ext cx="6847104" cy="2482850"/>
        </p:xfrm>
        <a:graphic>
          <a:graphicData uri="http://schemas.openxmlformats.org/drawingml/2006/table">
            <a:tbl>
              <a:tblPr rtl="1" firstRow="1" bandRow="1"/>
              <a:tblGrid>
                <a:gridCol w="1186361">
                  <a:extLst>
                    <a:ext uri="{9D8B030D-6E8A-4147-A177-3AD203B41FA5}">
                      <a16:colId xmlns:a16="http://schemas.microsoft.com/office/drawing/2014/main" val="2066812172"/>
                    </a:ext>
                  </a:extLst>
                </a:gridCol>
                <a:gridCol w="747116">
                  <a:extLst>
                    <a:ext uri="{9D8B030D-6E8A-4147-A177-3AD203B41FA5}">
                      <a16:colId xmlns:a16="http://schemas.microsoft.com/office/drawing/2014/main" val="3567431216"/>
                    </a:ext>
                  </a:extLst>
                </a:gridCol>
                <a:gridCol w="643452">
                  <a:extLst>
                    <a:ext uri="{9D8B030D-6E8A-4147-A177-3AD203B41FA5}">
                      <a16:colId xmlns:a16="http://schemas.microsoft.com/office/drawing/2014/main" val="928026510"/>
                    </a:ext>
                  </a:extLst>
                </a:gridCol>
                <a:gridCol w="653200">
                  <a:extLst>
                    <a:ext uri="{9D8B030D-6E8A-4147-A177-3AD203B41FA5}">
                      <a16:colId xmlns:a16="http://schemas.microsoft.com/office/drawing/2014/main" val="3754608476"/>
                    </a:ext>
                  </a:extLst>
                </a:gridCol>
                <a:gridCol w="662997">
                  <a:extLst>
                    <a:ext uri="{9D8B030D-6E8A-4147-A177-3AD203B41FA5}">
                      <a16:colId xmlns:a16="http://schemas.microsoft.com/office/drawing/2014/main" val="2447288863"/>
                    </a:ext>
                  </a:extLst>
                </a:gridCol>
                <a:gridCol w="868317">
                  <a:extLst>
                    <a:ext uri="{9D8B030D-6E8A-4147-A177-3AD203B41FA5}">
                      <a16:colId xmlns:a16="http://schemas.microsoft.com/office/drawing/2014/main" val="1650932964"/>
                    </a:ext>
                  </a:extLst>
                </a:gridCol>
                <a:gridCol w="868317">
                  <a:extLst>
                    <a:ext uri="{9D8B030D-6E8A-4147-A177-3AD203B41FA5}">
                      <a16:colId xmlns:a16="http://schemas.microsoft.com/office/drawing/2014/main" val="3447194599"/>
                    </a:ext>
                  </a:extLst>
                </a:gridCol>
                <a:gridCol w="1217344">
                  <a:extLst>
                    <a:ext uri="{9D8B030D-6E8A-4147-A177-3AD203B41FA5}">
                      <a16:colId xmlns:a16="http://schemas.microsoft.com/office/drawing/2014/main" val="1585730137"/>
                    </a:ext>
                  </a:extLst>
                </a:gridCol>
              </a:tblGrid>
              <a:tr h="676142"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SLA    </a:t>
                      </a:r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בימים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he-IL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ממוצע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ינו-24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פבר-24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מרץ-24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אפר-24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מאי-24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שיפור/הרעה בממוצע חודשי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SLA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74500"/>
                  </a:ext>
                </a:extLst>
              </a:tr>
              <a:tr h="4070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מול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75670"/>
                  </a:ext>
                </a:extLst>
              </a:tr>
              <a:tr h="138031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סקודה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679643"/>
                  </a:ext>
                </a:extLst>
              </a:tr>
              <a:tr h="138031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פולקסווגן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713700"/>
                  </a:ext>
                </a:extLst>
              </a:tr>
              <a:tr h="138031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סיאט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72463"/>
                  </a:ext>
                </a:extLst>
              </a:tr>
              <a:tr h="138031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אאודי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59432"/>
                  </a:ext>
                </a:extLst>
              </a:tr>
              <a:tr h="138031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מסחריות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45654"/>
                  </a:ext>
                </a:extLst>
              </a:tr>
            </a:tbl>
          </a:graphicData>
        </a:graphic>
      </p:graphicFrame>
      <p:graphicFrame>
        <p:nvGraphicFramePr>
          <p:cNvPr id="10" name="טבלה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076755"/>
              </p:ext>
            </p:extLst>
          </p:nvPr>
        </p:nvGraphicFramePr>
        <p:xfrm>
          <a:off x="9156167" y="936614"/>
          <a:ext cx="2620986" cy="1833798"/>
        </p:xfrm>
        <a:graphic>
          <a:graphicData uri="http://schemas.openxmlformats.org/drawingml/2006/table">
            <a:tbl>
              <a:tblPr rtl="1" firstRow="1" bandRow="1"/>
              <a:tblGrid>
                <a:gridCol w="1608209">
                  <a:extLst>
                    <a:ext uri="{9D8B030D-6E8A-4147-A177-3AD203B41FA5}">
                      <a16:colId xmlns:a16="http://schemas.microsoft.com/office/drawing/2014/main" val="2066812172"/>
                    </a:ext>
                  </a:extLst>
                </a:gridCol>
                <a:gridCol w="1012777">
                  <a:extLst>
                    <a:ext uri="{9D8B030D-6E8A-4147-A177-3AD203B41FA5}">
                      <a16:colId xmlns:a16="http://schemas.microsoft.com/office/drawing/2014/main" val="3567431216"/>
                    </a:ext>
                  </a:extLst>
                </a:gridCol>
              </a:tblGrid>
              <a:tr h="1083228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נסיעות מבחן עסקים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מאי 2024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74500"/>
                  </a:ext>
                </a:extLst>
              </a:tr>
              <a:tr h="138031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כמות שיחות נכנסות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679643"/>
                  </a:ext>
                </a:extLst>
              </a:tr>
              <a:tr h="138031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כמות שיחות יוצאות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713700"/>
                  </a:ext>
                </a:extLst>
              </a:tr>
              <a:tr h="138031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רמת שירות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872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8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21" name="מלבן 20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sp>
        <p:nvSpPr>
          <p:cNvPr id="10" name="כותרת 11"/>
          <p:cNvSpPr txBox="1">
            <a:spLocks/>
          </p:cNvSpPr>
          <p:nvPr/>
        </p:nvSpPr>
        <p:spPr>
          <a:xfrm>
            <a:off x="1344532" y="136439"/>
            <a:ext cx="10583487" cy="58919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32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שיחות נכנסות ויוצאות-  צוות </a:t>
            </a:r>
            <a:r>
              <a:rPr lang="he-IL" sz="3200" b="1" dirty="0" err="1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פרימיום</a:t>
            </a:r>
            <a:r>
              <a:rPr lang="he-IL" sz="32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ללקוחות  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Audi </a:t>
            </a:r>
            <a:r>
              <a:rPr lang="he-IL" sz="32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he-IL" sz="3200" b="1" dirty="0" err="1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וקופרה</a:t>
            </a:r>
            <a:endParaRPr lang="he-IL" sz="3200" b="1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98943" y="2311879"/>
            <a:ext cx="312907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עלייה בשיחות אאודי בחודש מאי</a:t>
            </a:r>
          </a:p>
          <a:p>
            <a:r>
              <a:rPr lang="he-IL" dirty="0"/>
              <a:t>לאור אתגר זמינות במרכזי שרות, וקבלת רכבים חדשים </a:t>
            </a:r>
          </a:p>
          <a:p>
            <a:endParaRPr lang="he-IL" dirty="0"/>
          </a:p>
          <a:p>
            <a:r>
              <a:rPr lang="he-IL" dirty="0"/>
              <a:t>עלייה בפניות לקוחות </a:t>
            </a:r>
            <a:r>
              <a:rPr lang="he-IL" dirty="0" err="1"/>
              <a:t>קופרה</a:t>
            </a:r>
            <a:r>
              <a:rPr lang="he-IL" dirty="0"/>
              <a:t> לאור  תקלות רכבים חדשים (מצברים תקולים / רכבים נמסרו במצב לא טוב) </a:t>
            </a:r>
            <a:endParaRPr lang="en-US" dirty="0"/>
          </a:p>
          <a:p>
            <a:endParaRPr lang="en-US" dirty="0"/>
          </a:p>
          <a:p>
            <a:r>
              <a:rPr lang="he-IL" dirty="0"/>
              <a:t>במאי הרעה בזמן המתנה ממוצע </a:t>
            </a:r>
            <a:r>
              <a:rPr lang="he-IL" dirty="0" err="1"/>
              <a:t>בקופרה</a:t>
            </a:r>
            <a:r>
              <a:rPr lang="en-US" dirty="0"/>
              <a:t> </a:t>
            </a:r>
            <a:r>
              <a:rPr lang="he-IL" dirty="0"/>
              <a:t> ואאודי בגלל עלייה בכמות השיחות.</a:t>
            </a:r>
          </a:p>
          <a:p>
            <a:endParaRPr lang="he-IL" dirty="0"/>
          </a:p>
          <a:p>
            <a:endParaRPr lang="he-IL" dirty="0"/>
          </a:p>
        </p:txBody>
      </p:sp>
      <p:graphicFrame>
        <p:nvGraphicFramePr>
          <p:cNvPr id="11" name="תרשים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269359"/>
              </p:ext>
            </p:extLst>
          </p:nvPr>
        </p:nvGraphicFramePr>
        <p:xfrm>
          <a:off x="1105339" y="916706"/>
          <a:ext cx="3420479" cy="227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5864044"/>
              </p:ext>
            </p:extLst>
          </p:nvPr>
        </p:nvGraphicFramePr>
        <p:xfrm>
          <a:off x="5680363" y="991846"/>
          <a:ext cx="2987964" cy="1889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תרשים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875482"/>
              </p:ext>
            </p:extLst>
          </p:nvPr>
        </p:nvGraphicFramePr>
        <p:xfrm>
          <a:off x="711199" y="4107487"/>
          <a:ext cx="3532909" cy="185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תרשים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3704566"/>
              </p:ext>
            </p:extLst>
          </p:nvPr>
        </p:nvGraphicFramePr>
        <p:xfrm>
          <a:off x="5329383" y="4030706"/>
          <a:ext cx="3334328" cy="1918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66628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21" name="מלבן 20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sp>
        <p:nvSpPr>
          <p:cNvPr id="10" name="כותרת 11"/>
          <p:cNvSpPr txBox="1">
            <a:spLocks/>
          </p:cNvSpPr>
          <p:nvPr/>
        </p:nvSpPr>
        <p:spPr>
          <a:xfrm>
            <a:off x="1344532" y="136439"/>
            <a:ext cx="10583487" cy="58919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32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שיחות נכנסות- מכירות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he-IL" sz="3200" b="1" dirty="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אאודי </a:t>
            </a:r>
            <a:r>
              <a:rPr lang="he-IL" sz="3200" b="1" dirty="0" err="1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וקופרה</a:t>
            </a:r>
            <a:endParaRPr lang="he-IL" sz="3200" b="1" dirty="0">
              <a:solidFill>
                <a:srgbClr val="00206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8091" y="837236"/>
            <a:ext cx="3812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מגמה של גידול בשיחות יוצאות ב-2024</a:t>
            </a:r>
          </a:p>
          <a:p>
            <a:r>
              <a:rPr lang="he-IL" dirty="0"/>
              <a:t>במאי </a:t>
            </a:r>
            <a:r>
              <a:rPr lang="he-IL" dirty="0" err="1"/>
              <a:t>בקופרה</a:t>
            </a:r>
            <a:r>
              <a:rPr lang="he-IL" dirty="0"/>
              <a:t> ושיפור זמן המתנה ממוצע </a:t>
            </a:r>
            <a:r>
              <a:rPr lang="he-IL" dirty="0" err="1"/>
              <a:t>בקופרה</a:t>
            </a:r>
            <a:r>
              <a:rPr lang="he-IL" dirty="0"/>
              <a:t>.</a:t>
            </a:r>
          </a:p>
          <a:p>
            <a:endParaRPr lang="he-IL" dirty="0"/>
          </a:p>
          <a:p>
            <a:r>
              <a:rPr lang="he-IL" dirty="0"/>
              <a:t>באאודי ירידה בכמות שיחות נכנסות ושיפור בזמן המתנה ממוצע יחסית לתחילת 2024.</a:t>
            </a:r>
          </a:p>
          <a:p>
            <a:endParaRPr lang="he-IL" dirty="0"/>
          </a:p>
        </p:txBody>
      </p:sp>
      <p:graphicFrame>
        <p:nvGraphicFramePr>
          <p:cNvPr id="9" name="תרשים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07232"/>
              </p:ext>
            </p:extLst>
          </p:nvPr>
        </p:nvGraphicFramePr>
        <p:xfrm>
          <a:off x="1209040" y="64344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9723731"/>
              </p:ext>
            </p:extLst>
          </p:nvPr>
        </p:nvGraphicFramePr>
        <p:xfrm>
          <a:off x="1177354" y="34966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תרשים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494698"/>
              </p:ext>
            </p:extLst>
          </p:nvPr>
        </p:nvGraphicFramePr>
        <p:xfrm>
          <a:off x="6948091" y="4874899"/>
          <a:ext cx="4572000" cy="1147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תרשים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071087"/>
              </p:ext>
            </p:extLst>
          </p:nvPr>
        </p:nvGraphicFramePr>
        <p:xfrm>
          <a:off x="6948091" y="3212086"/>
          <a:ext cx="4572000" cy="1421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6152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6114513" y="2176"/>
            <a:ext cx="589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כמות שיחות נכנסות ויוצאות שירות</a:t>
            </a:r>
          </a:p>
        </p:txBody>
      </p:sp>
      <p:sp>
        <p:nvSpPr>
          <p:cNvPr id="10" name="מלבן מעוגל 9"/>
          <p:cNvSpPr/>
          <p:nvPr/>
        </p:nvSpPr>
        <p:spPr>
          <a:xfrm>
            <a:off x="8922429" y="425039"/>
            <a:ext cx="2875487" cy="323823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>
              <a:defRPr/>
            </a:pPr>
            <a:r>
              <a:rPr lang="he-I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יעד: 85% מענה תוך 60 שניות </a:t>
            </a:r>
          </a:p>
        </p:txBody>
      </p:sp>
      <p:grpSp>
        <p:nvGrpSpPr>
          <p:cNvPr id="7" name="קבוצה 6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9" name="מלבן 8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1" name="תמונה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922429" y="1145309"/>
            <a:ext cx="2521426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e-IL" sz="1400" dirty="0"/>
              <a:t>ניתן לראות במאי  התארכות בזמן המתנה ממוצע בגלל </a:t>
            </a:r>
            <a:r>
              <a:rPr lang="he-IL" sz="1400" dirty="0" err="1"/>
              <a:t>העדרויות</a:t>
            </a:r>
            <a:r>
              <a:rPr lang="he-IL" sz="1400" dirty="0"/>
              <a:t> מרובות והעדר יציבות כ"א</a:t>
            </a:r>
            <a:endParaRPr lang="en-US" sz="1400" dirty="0"/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48957"/>
              </p:ext>
            </p:extLst>
          </p:nvPr>
        </p:nvGraphicFramePr>
        <p:xfrm>
          <a:off x="877452" y="706502"/>
          <a:ext cx="6502402" cy="2826497"/>
        </p:xfrm>
        <a:graphic>
          <a:graphicData uri="http://schemas.openxmlformats.org/drawingml/2006/table">
            <a:tbl>
              <a:tblPr rtl="1"/>
              <a:tblGrid>
                <a:gridCol w="547571">
                  <a:extLst>
                    <a:ext uri="{9D8B030D-6E8A-4147-A177-3AD203B41FA5}">
                      <a16:colId xmlns:a16="http://schemas.microsoft.com/office/drawing/2014/main" val="86824817"/>
                    </a:ext>
                  </a:extLst>
                </a:gridCol>
                <a:gridCol w="809948">
                  <a:extLst>
                    <a:ext uri="{9D8B030D-6E8A-4147-A177-3AD203B41FA5}">
                      <a16:colId xmlns:a16="http://schemas.microsoft.com/office/drawing/2014/main" val="626704700"/>
                    </a:ext>
                  </a:extLst>
                </a:gridCol>
                <a:gridCol w="707279">
                  <a:extLst>
                    <a:ext uri="{9D8B030D-6E8A-4147-A177-3AD203B41FA5}">
                      <a16:colId xmlns:a16="http://schemas.microsoft.com/office/drawing/2014/main" val="2765445749"/>
                    </a:ext>
                  </a:extLst>
                </a:gridCol>
                <a:gridCol w="981064">
                  <a:extLst>
                    <a:ext uri="{9D8B030D-6E8A-4147-A177-3AD203B41FA5}">
                      <a16:colId xmlns:a16="http://schemas.microsoft.com/office/drawing/2014/main" val="415815104"/>
                    </a:ext>
                  </a:extLst>
                </a:gridCol>
                <a:gridCol w="981064">
                  <a:extLst>
                    <a:ext uri="{9D8B030D-6E8A-4147-A177-3AD203B41FA5}">
                      <a16:colId xmlns:a16="http://schemas.microsoft.com/office/drawing/2014/main" val="3152418248"/>
                    </a:ext>
                  </a:extLst>
                </a:gridCol>
                <a:gridCol w="661648">
                  <a:extLst>
                    <a:ext uri="{9D8B030D-6E8A-4147-A177-3AD203B41FA5}">
                      <a16:colId xmlns:a16="http://schemas.microsoft.com/office/drawing/2014/main" val="3086674999"/>
                    </a:ext>
                  </a:extLst>
                </a:gridCol>
                <a:gridCol w="661648">
                  <a:extLst>
                    <a:ext uri="{9D8B030D-6E8A-4147-A177-3AD203B41FA5}">
                      <a16:colId xmlns:a16="http://schemas.microsoft.com/office/drawing/2014/main" val="1103224432"/>
                    </a:ext>
                  </a:extLst>
                </a:gridCol>
                <a:gridCol w="1152180">
                  <a:extLst>
                    <a:ext uri="{9D8B030D-6E8A-4147-A177-3AD203B41FA5}">
                      <a16:colId xmlns:a16="http://schemas.microsoft.com/office/drawing/2014/main" val="1902281888"/>
                    </a:ext>
                  </a:extLst>
                </a:gridCol>
              </a:tblGrid>
              <a:tr h="834772"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ממוצע 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ינואר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פברואר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מרץ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אפריל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מאי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השוואה בין 2023 ל2024 לפי ממוצע חודשי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56139"/>
                  </a:ext>
                </a:extLst>
              </a:tr>
              <a:tr h="437731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שיחות נכנסות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13,554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13,410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7,443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-6.0%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057654"/>
                  </a:ext>
                </a:extLst>
              </a:tr>
              <a:tr h="437731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שיחות יוצאות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4,662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2,138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-3.5%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581635"/>
                  </a:ext>
                </a:extLst>
              </a:tr>
              <a:tr h="653514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זמן המתנה ממוצע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00:01:16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00:01:05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00:01:07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00:00:52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00:01:06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00:01:22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-2.0%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31164"/>
                  </a:ext>
                </a:extLst>
              </a:tr>
              <a:tr h="437731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אחוז נטישה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-9.5%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282376"/>
                  </a:ext>
                </a:extLst>
              </a:tr>
            </a:tbl>
          </a:graphicData>
        </a:graphic>
      </p:graphicFrame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037834"/>
              </p:ext>
            </p:extLst>
          </p:nvPr>
        </p:nvGraphicFramePr>
        <p:xfrm>
          <a:off x="8414327" y="3526699"/>
          <a:ext cx="3702460" cy="2574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תרשים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322863"/>
              </p:ext>
            </p:extLst>
          </p:nvPr>
        </p:nvGraphicFramePr>
        <p:xfrm>
          <a:off x="4507345" y="3879273"/>
          <a:ext cx="3528291" cy="1987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תרשים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5594586"/>
              </p:ext>
            </p:extLst>
          </p:nvPr>
        </p:nvGraphicFramePr>
        <p:xfrm>
          <a:off x="674253" y="3894239"/>
          <a:ext cx="3454400" cy="1839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24494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6126480" y="198394"/>
            <a:ext cx="58760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3200" b="1" noProof="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פניות </a:t>
            </a:r>
            <a:r>
              <a:rPr lang="he-IL" sz="3200" b="1" noProof="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מידע</a:t>
            </a:r>
            <a:r>
              <a:rPr lang="he-IL" sz="3200" b="1" noProof="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עיקריות </a:t>
            </a:r>
            <a:r>
              <a:rPr lang="he-IL" sz="32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ינואר עד מאי 2024</a:t>
            </a:r>
            <a:endParaRPr kumimoji="0" lang="he-IL" sz="20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6" name="קבוצה 5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21" name="מלבן 20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856672" y="1564381"/>
            <a:ext cx="6754482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e-IL" dirty="0" err="1"/>
              <a:t>ריקול</a:t>
            </a:r>
            <a:r>
              <a:rPr lang="he-IL" dirty="0"/>
              <a:t> </a:t>
            </a:r>
            <a:r>
              <a:rPr lang="he-IL" dirty="0" err="1"/>
              <a:t>טאקאטה</a:t>
            </a:r>
            <a:r>
              <a:rPr lang="he-IL" dirty="0"/>
              <a:t> מהווה אתגר הפניות הגדול ביותר ברבעון הראשון </a:t>
            </a:r>
          </a:p>
          <a:p>
            <a:r>
              <a:rPr lang="he-IL" dirty="0"/>
              <a:t> לאור אתגר זמינות קבלת הלקוחות במרכזי השרות</a:t>
            </a:r>
          </a:p>
          <a:p>
            <a:endParaRPr lang="he-IL" dirty="0"/>
          </a:p>
          <a:p>
            <a:r>
              <a:rPr lang="he-IL" dirty="0"/>
              <a:t> בחודש ינואר  - עקב מסירות ינואר ישנה עלייה טבעית בנושאי </a:t>
            </a:r>
            <a:r>
              <a:rPr lang="he-IL" dirty="0" err="1"/>
              <a:t>האבזורים</a:t>
            </a:r>
            <a:r>
              <a:rPr lang="he-IL" dirty="0"/>
              <a:t> וההתקנות 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5164" y="2163265"/>
            <a:ext cx="285490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he-IL" dirty="0"/>
              <a:t>עלייה </a:t>
            </a:r>
            <a:r>
              <a:rPr lang="he-IL" dirty="0" err="1"/>
              <a:t>בריקול</a:t>
            </a:r>
            <a:r>
              <a:rPr lang="he-IL" dirty="0"/>
              <a:t> בגלל 389 תהליכים כריות אוויר </a:t>
            </a:r>
            <a:r>
              <a:rPr lang="en-US" dirty="0"/>
              <a:t>Q5</a:t>
            </a:r>
            <a:r>
              <a:rPr lang="he-IL" dirty="0"/>
              <a:t> </a:t>
            </a:r>
            <a:r>
              <a:rPr lang="en-US" dirty="0"/>
              <a:t>69P1</a:t>
            </a:r>
          </a:p>
          <a:p>
            <a:r>
              <a:rPr lang="he-IL" dirty="0"/>
              <a:t>ו324 תהליכי כריות אוויר צד סקודה </a:t>
            </a:r>
          </a:p>
        </p:txBody>
      </p:sp>
      <p:cxnSp>
        <p:nvCxnSpPr>
          <p:cNvPr id="11" name="מחבר חץ ישר 10"/>
          <p:cNvCxnSpPr/>
          <p:nvPr/>
        </p:nvCxnSpPr>
        <p:spPr>
          <a:xfrm>
            <a:off x="3528291" y="3640593"/>
            <a:ext cx="5828145" cy="112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תרשים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963274"/>
              </p:ext>
            </p:extLst>
          </p:nvPr>
        </p:nvGraphicFramePr>
        <p:xfrm>
          <a:off x="1084750" y="3784362"/>
          <a:ext cx="10715226" cy="2517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5784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6126480" y="198394"/>
            <a:ext cx="58760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3200" b="1" noProof="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תלונות עיקריות </a:t>
            </a:r>
            <a:endParaRPr kumimoji="0" lang="he-IL" sz="20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6" name="קבוצה 5"/>
          <p:cNvGrpSpPr/>
          <p:nvPr/>
        </p:nvGrpSpPr>
        <p:grpSpPr>
          <a:xfrm>
            <a:off x="0" y="6389964"/>
            <a:ext cx="12192000" cy="503888"/>
            <a:chOff x="0" y="6163410"/>
            <a:chExt cx="12575149" cy="694590"/>
          </a:xfrm>
        </p:grpSpPr>
        <p:sp>
          <p:nvSpPr>
            <p:cNvPr id="21" name="מלבן 20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668285" y="1065503"/>
            <a:ext cx="3458424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/>
              <a:t>חודש ינואר מאופיין </a:t>
            </a:r>
          </a:p>
          <a:p>
            <a:r>
              <a:rPr lang="he-IL" dirty="0"/>
              <a:t>בקפיצה בפניות  בנושאי </a:t>
            </a:r>
            <a:r>
              <a:rPr lang="he-IL" dirty="0" err="1"/>
              <a:t>ריקול</a:t>
            </a:r>
            <a:r>
              <a:rPr lang="he-IL" dirty="0"/>
              <a:t> וזמינות מרכזי השרות :</a:t>
            </a:r>
          </a:p>
          <a:p>
            <a:endParaRPr lang="he-IL" dirty="0"/>
          </a:p>
          <a:p>
            <a:r>
              <a:rPr lang="he-IL" dirty="0"/>
              <a:t>מתוך ה678, </a:t>
            </a:r>
          </a:p>
          <a:p>
            <a:r>
              <a:rPr lang="he-IL" dirty="0"/>
              <a:t>481 פניות  על זמינות מרכזי שרות </a:t>
            </a:r>
          </a:p>
          <a:p>
            <a:r>
              <a:rPr lang="he-IL" dirty="0"/>
              <a:t>(284 סקודה, 128 סיאט, 51 </a:t>
            </a:r>
            <a:r>
              <a:rPr lang="en-US" dirty="0"/>
              <a:t>VW</a:t>
            </a:r>
            <a:r>
              <a:rPr lang="he-IL" dirty="0"/>
              <a:t>, 19 מסחריות , אאודי 8)</a:t>
            </a:r>
          </a:p>
        </p:txBody>
      </p:sp>
      <p:sp>
        <p:nvSpPr>
          <p:cNvPr id="3" name="חץ למטה 2"/>
          <p:cNvSpPr/>
          <p:nvPr/>
        </p:nvSpPr>
        <p:spPr>
          <a:xfrm>
            <a:off x="10607461" y="3479631"/>
            <a:ext cx="189849" cy="707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11" name="תרשים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962038"/>
              </p:ext>
            </p:extLst>
          </p:nvPr>
        </p:nvGraphicFramePr>
        <p:xfrm>
          <a:off x="5209310" y="3799306"/>
          <a:ext cx="7315200" cy="2573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טבלה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8715"/>
              </p:ext>
            </p:extLst>
          </p:nvPr>
        </p:nvGraphicFramePr>
        <p:xfrm>
          <a:off x="3487175" y="198394"/>
          <a:ext cx="2106321" cy="4382424"/>
        </p:xfrm>
        <a:graphic>
          <a:graphicData uri="http://schemas.openxmlformats.org/drawingml/2006/table">
            <a:tbl>
              <a:tblPr rtl="1"/>
              <a:tblGrid>
                <a:gridCol w="926184">
                  <a:extLst>
                    <a:ext uri="{9D8B030D-6E8A-4147-A177-3AD203B41FA5}">
                      <a16:colId xmlns:a16="http://schemas.microsoft.com/office/drawing/2014/main" val="3685432452"/>
                    </a:ext>
                  </a:extLst>
                </a:gridCol>
                <a:gridCol w="478030">
                  <a:extLst>
                    <a:ext uri="{9D8B030D-6E8A-4147-A177-3AD203B41FA5}">
                      <a16:colId xmlns:a16="http://schemas.microsoft.com/office/drawing/2014/main" val="2627546954"/>
                    </a:ext>
                  </a:extLst>
                </a:gridCol>
                <a:gridCol w="702107">
                  <a:extLst>
                    <a:ext uri="{9D8B030D-6E8A-4147-A177-3AD203B41FA5}">
                      <a16:colId xmlns:a16="http://schemas.microsoft.com/office/drawing/2014/main" val="3391000245"/>
                    </a:ext>
                  </a:extLst>
                </a:gridCol>
              </a:tblGrid>
              <a:tr h="12536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</a:t>
                      </a:r>
                      <a:r>
                        <a:rPr lang="he-I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מאי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546607"/>
                  </a:ext>
                </a:extLst>
              </a:tr>
              <a:tr h="210288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תחום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כמות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32697"/>
                  </a:ext>
                </a:extLst>
              </a:tr>
              <a:tr h="214332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מולטימדיה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210197"/>
                  </a:ext>
                </a:extLst>
              </a:tr>
              <a:tr h="206244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חילוץ וגרירה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84842"/>
                  </a:ext>
                </a:extLst>
              </a:tr>
              <a:tr h="2022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בירור / מידע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424276"/>
                  </a:ext>
                </a:extLst>
              </a:tr>
              <a:tr h="2022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ריקול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156353"/>
                  </a:ext>
                </a:extLst>
              </a:tr>
              <a:tr h="3033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תופעות שכיחות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747880"/>
                  </a:ext>
                </a:extLst>
              </a:tr>
              <a:tr h="2022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מערכת חשמל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695128"/>
                  </a:ext>
                </a:extLst>
              </a:tr>
              <a:tr h="3033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אבזור / התקנות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102991"/>
                  </a:ext>
                </a:extLst>
              </a:tr>
              <a:tr h="3033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מקצועיות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949875"/>
                  </a:ext>
                </a:extLst>
              </a:tr>
              <a:tr h="186024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תיבת הילוכים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644947"/>
                  </a:ext>
                </a:extLst>
              </a:tr>
              <a:tr h="258816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גוף הרכב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541858"/>
                  </a:ext>
                </a:extLst>
              </a:tr>
              <a:tr h="238596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קמפיין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261298"/>
                  </a:ext>
                </a:extLst>
              </a:tr>
              <a:tr h="258816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הסדרים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201213"/>
                  </a:ext>
                </a:extLst>
              </a:tr>
              <a:tr h="2022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מידע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190776"/>
                  </a:ext>
                </a:extLst>
              </a:tr>
              <a:tr h="2022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חווית מחיר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916088"/>
                  </a:ext>
                </a:extLst>
              </a:tr>
              <a:tr h="22242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מנוע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074710"/>
                  </a:ext>
                </a:extLst>
              </a:tr>
              <a:tr h="3033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מערכת מיזוג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11430"/>
                  </a:ext>
                </a:extLst>
              </a:tr>
              <a:tr h="2062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1518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044" marR="4044" marT="40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574500"/>
                  </a:ext>
                </a:extLst>
              </a:tr>
            </a:tbl>
          </a:graphicData>
        </a:graphic>
      </p:graphicFrame>
      <p:graphicFrame>
        <p:nvGraphicFramePr>
          <p:cNvPr id="10" name="טבלה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441740"/>
              </p:ext>
            </p:extLst>
          </p:nvPr>
        </p:nvGraphicFramePr>
        <p:xfrm>
          <a:off x="688996" y="198394"/>
          <a:ext cx="2531687" cy="4787781"/>
        </p:xfrm>
        <a:graphic>
          <a:graphicData uri="http://schemas.openxmlformats.org/drawingml/2006/table">
            <a:tbl>
              <a:tblPr rtl="1"/>
              <a:tblGrid>
                <a:gridCol w="1296718">
                  <a:extLst>
                    <a:ext uri="{9D8B030D-6E8A-4147-A177-3AD203B41FA5}">
                      <a16:colId xmlns:a16="http://schemas.microsoft.com/office/drawing/2014/main" val="3807303391"/>
                    </a:ext>
                  </a:extLst>
                </a:gridCol>
                <a:gridCol w="586610">
                  <a:extLst>
                    <a:ext uri="{9D8B030D-6E8A-4147-A177-3AD203B41FA5}">
                      <a16:colId xmlns:a16="http://schemas.microsoft.com/office/drawing/2014/main" val="444682318"/>
                    </a:ext>
                  </a:extLst>
                </a:gridCol>
                <a:gridCol w="648359">
                  <a:extLst>
                    <a:ext uri="{9D8B030D-6E8A-4147-A177-3AD203B41FA5}">
                      <a16:colId xmlns:a16="http://schemas.microsoft.com/office/drawing/2014/main" val="2928982881"/>
                    </a:ext>
                  </a:extLst>
                </a:gridCol>
              </a:tblGrid>
              <a:tr h="23571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</a:t>
                      </a:r>
                      <a:r>
                        <a:rPr lang="he-IL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מאי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50749"/>
                  </a:ext>
                </a:extLst>
              </a:tr>
              <a:tr h="15226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פרוט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מספר תהליכים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910914"/>
                  </a:ext>
                </a:extLst>
              </a:tr>
              <a:tr h="155195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חילוץ וגרירה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022403"/>
                  </a:ext>
                </a:extLst>
              </a:tr>
              <a:tr h="1493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אפליקציה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330564"/>
                  </a:ext>
                </a:extLst>
              </a:tr>
              <a:tr h="21961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ריקול כרית אוויר צד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21011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פתרון טכני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545516"/>
                  </a:ext>
                </a:extLst>
              </a:tr>
              <a:tr h="21961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מולטימדיה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438072"/>
                  </a:ext>
                </a:extLst>
              </a:tr>
              <a:tr h="21961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נורות ברכב (חשמל)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86033"/>
                  </a:ext>
                </a:extLst>
              </a:tr>
              <a:tr h="2196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69P1 Q5 </a:t>
                      </a:r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כריות אוויר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880881"/>
                  </a:ext>
                </a:extLst>
              </a:tr>
              <a:tr h="21961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הסרת הגבלה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011409"/>
                  </a:ext>
                </a:extLst>
              </a:tr>
              <a:tr h="134698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נורת אזהרה בלוח שעונים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532607"/>
                  </a:ext>
                </a:extLst>
              </a:tr>
              <a:tr h="187406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שיחה נכנסת מהלקוח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65704"/>
                  </a:ext>
                </a:extLst>
              </a:tr>
              <a:tr h="172765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התיעצות / בירור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136445"/>
                  </a:ext>
                </a:extLst>
              </a:tr>
              <a:tr h="187406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אחריות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443020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רכב לא מניע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327679"/>
                  </a:ext>
                </a:extLst>
              </a:tr>
              <a:tr h="234258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מצב הרכב טרם המסירה / בסמוך למסירה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538787"/>
                  </a:ext>
                </a:extLst>
              </a:tr>
              <a:tr h="161052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מאייד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640598"/>
                  </a:ext>
                </a:extLst>
              </a:tr>
              <a:tr h="21961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תקלה חוזרת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649854"/>
                  </a:ext>
                </a:extLst>
              </a:tr>
              <a:tr h="149339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היסטוריית רכב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70507"/>
                  </a:ext>
                </a:extLst>
              </a:tr>
              <a:tr h="225473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ריבוי תקלות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424977"/>
                  </a:ext>
                </a:extLst>
              </a:tr>
              <a:tr h="21961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גמישות זימון תורים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285104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מפתח / שלט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059252"/>
                  </a:ext>
                </a:extLst>
              </a:tr>
              <a:tr h="222545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מזגן לא מקרר / מחמם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610219"/>
                  </a:ext>
                </a:extLst>
              </a:tr>
              <a:tr h="1493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1518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2930" marR="2930" marT="29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2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52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1528888" y="176282"/>
            <a:ext cx="10387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שירות</a:t>
            </a:r>
            <a:r>
              <a:rPr kumimoji="0" lang="he-IL" sz="32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- </a:t>
            </a: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תמהיל פניות מרכזיות </a:t>
            </a:r>
            <a:r>
              <a:rPr lang="he-IL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על רכבים חדשים 0 - 12 חודשים</a:t>
            </a:r>
          </a:p>
        </p:txBody>
      </p:sp>
      <p:grpSp>
        <p:nvGrpSpPr>
          <p:cNvPr id="6" name="קבוצה 5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21" name="מלבן 20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graphicFrame>
        <p:nvGraphicFramePr>
          <p:cNvPr id="3" name="טבלה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549218"/>
              </p:ext>
            </p:extLst>
          </p:nvPr>
        </p:nvGraphicFramePr>
        <p:xfrm>
          <a:off x="6763111" y="771897"/>
          <a:ext cx="3898017" cy="1873013"/>
        </p:xfrm>
        <a:graphic>
          <a:graphicData uri="http://schemas.openxmlformats.org/drawingml/2006/table">
            <a:tbl>
              <a:tblPr rtl="1" firstRow="1" firstCol="1" bandRow="1"/>
              <a:tblGrid>
                <a:gridCol w="1299339">
                  <a:extLst>
                    <a:ext uri="{9D8B030D-6E8A-4147-A177-3AD203B41FA5}">
                      <a16:colId xmlns:a16="http://schemas.microsoft.com/office/drawing/2014/main" val="1740830975"/>
                    </a:ext>
                  </a:extLst>
                </a:gridCol>
                <a:gridCol w="1299339">
                  <a:extLst>
                    <a:ext uri="{9D8B030D-6E8A-4147-A177-3AD203B41FA5}">
                      <a16:colId xmlns:a16="http://schemas.microsoft.com/office/drawing/2014/main" val="1444321031"/>
                    </a:ext>
                  </a:extLst>
                </a:gridCol>
                <a:gridCol w="1299339">
                  <a:extLst>
                    <a:ext uri="{9D8B030D-6E8A-4147-A177-3AD203B41FA5}">
                      <a16:colId xmlns:a16="http://schemas.microsoft.com/office/drawing/2014/main" val="3737982178"/>
                    </a:ext>
                  </a:extLst>
                </a:gridCol>
              </a:tblGrid>
              <a:tr h="2225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חודש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מידע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תלונה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482348"/>
                  </a:ext>
                </a:extLst>
              </a:tr>
              <a:tr h="2225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ינואר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64332"/>
                  </a:ext>
                </a:extLst>
              </a:tr>
              <a:tr h="2225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פברואר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285249"/>
                  </a:ext>
                </a:extLst>
              </a:tr>
              <a:tr h="2225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מרץ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65426"/>
                  </a:ext>
                </a:extLst>
              </a:tr>
              <a:tr h="22259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אפריל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265311"/>
                  </a:ext>
                </a:extLst>
              </a:tr>
              <a:tr h="387918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מאי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57241"/>
                  </a:ext>
                </a:extLst>
              </a:tr>
              <a:tr h="322617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ממוצע</a:t>
                      </a:r>
                      <a:r>
                        <a:rPr lang="he-IL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חודשי 2023</a:t>
                      </a:r>
                    </a:p>
                    <a:p>
                      <a:pPr algn="ctr" rtl="1" fontAlgn="ctr"/>
                      <a:endParaRPr lang="he-I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093323"/>
                  </a:ext>
                </a:extLst>
              </a:tr>
            </a:tbl>
          </a:graphicData>
        </a:graphic>
      </p:graphicFrame>
      <p:graphicFrame>
        <p:nvGraphicFramePr>
          <p:cNvPr id="10" name="תרשים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251741"/>
              </p:ext>
            </p:extLst>
          </p:nvPr>
        </p:nvGraphicFramePr>
        <p:xfrm>
          <a:off x="1154545" y="3405025"/>
          <a:ext cx="10145929" cy="2654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מלבן מעוגל 10"/>
          <p:cNvSpPr/>
          <p:nvPr/>
        </p:nvSpPr>
        <p:spPr>
          <a:xfrm>
            <a:off x="1842520" y="965602"/>
            <a:ext cx="2875487" cy="1592872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>
              <a:defRPr/>
            </a:pPr>
            <a:endParaRPr lang="he-IL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lang="he-I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במולטימדיה 66% מדובר על פירוט פניות לאפליקציה שנמצאים בעלייה</a:t>
            </a:r>
          </a:p>
          <a:p>
            <a:pPr lvl="0">
              <a:defRPr/>
            </a:pPr>
            <a:endParaRPr lang="he-I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מחבר חץ ישר 11"/>
          <p:cNvCxnSpPr/>
          <p:nvPr/>
        </p:nvCxnSpPr>
        <p:spPr>
          <a:xfrm>
            <a:off x="4830618" y="2484582"/>
            <a:ext cx="2780146" cy="119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16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2586037" y="226671"/>
            <a:ext cx="9390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שיחות נכנסות - זימוני תורים – פתח תקווה</a:t>
            </a:r>
          </a:p>
        </p:txBody>
      </p:sp>
      <p:grpSp>
        <p:nvGrpSpPr>
          <p:cNvPr id="6" name="קבוצה 5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21" name="מלבן 20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7297947" y="2132345"/>
            <a:ext cx="4054415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/>
              <a:t>מרכז שרות חווה אתגרים </a:t>
            </a:r>
          </a:p>
          <a:p>
            <a:r>
              <a:rPr lang="he-IL" dirty="0"/>
              <a:t>ואנו מקבלים לא מעט שיחות שלא נענות.</a:t>
            </a:r>
          </a:p>
          <a:p>
            <a:r>
              <a:rPr lang="he-IL" dirty="0"/>
              <a:t> ינואר היה שיא שלילי, רואים החודש התייצבות.</a:t>
            </a:r>
          </a:p>
          <a:p>
            <a:r>
              <a:rPr lang="he-IL" b="1" dirty="0"/>
              <a:t>במאי רואים ירידה של 9% בהשוואה למרץ באחוז תיאום לאור כמות שיחות שמחפשות קשר </a:t>
            </a:r>
            <a:r>
              <a:rPr lang="he-IL" b="1" dirty="0" err="1"/>
              <a:t>למ"ש</a:t>
            </a:r>
            <a:r>
              <a:rPr lang="he-IL" dirty="0"/>
              <a:t>.</a:t>
            </a:r>
          </a:p>
          <a:p>
            <a:r>
              <a:rPr lang="he-IL" dirty="0">
                <a:solidFill>
                  <a:srgbClr val="FF0000"/>
                </a:solidFill>
              </a:rPr>
              <a:t> </a:t>
            </a:r>
            <a:endParaRPr lang="he-IL" dirty="0"/>
          </a:p>
          <a:p>
            <a:endParaRPr lang="he-IL" dirty="0"/>
          </a:p>
        </p:txBody>
      </p:sp>
      <p:graphicFrame>
        <p:nvGraphicFramePr>
          <p:cNvPr id="7" name="טבלה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121025"/>
              </p:ext>
            </p:extLst>
          </p:nvPr>
        </p:nvGraphicFramePr>
        <p:xfrm>
          <a:off x="951344" y="924678"/>
          <a:ext cx="5828147" cy="2311400"/>
        </p:xfrm>
        <a:graphic>
          <a:graphicData uri="http://schemas.openxmlformats.org/drawingml/2006/table">
            <a:tbl>
              <a:tblPr rtl="1"/>
              <a:tblGrid>
                <a:gridCol w="746003">
                  <a:extLst>
                    <a:ext uri="{9D8B030D-6E8A-4147-A177-3AD203B41FA5}">
                      <a16:colId xmlns:a16="http://schemas.microsoft.com/office/drawing/2014/main" val="652454670"/>
                    </a:ext>
                  </a:extLst>
                </a:gridCol>
                <a:gridCol w="746003">
                  <a:extLst>
                    <a:ext uri="{9D8B030D-6E8A-4147-A177-3AD203B41FA5}">
                      <a16:colId xmlns:a16="http://schemas.microsoft.com/office/drawing/2014/main" val="3741493289"/>
                    </a:ext>
                  </a:extLst>
                </a:gridCol>
                <a:gridCol w="1056837">
                  <a:extLst>
                    <a:ext uri="{9D8B030D-6E8A-4147-A177-3AD203B41FA5}">
                      <a16:colId xmlns:a16="http://schemas.microsoft.com/office/drawing/2014/main" val="1853458933"/>
                    </a:ext>
                  </a:extLst>
                </a:gridCol>
                <a:gridCol w="1041295">
                  <a:extLst>
                    <a:ext uri="{9D8B030D-6E8A-4147-A177-3AD203B41FA5}">
                      <a16:colId xmlns:a16="http://schemas.microsoft.com/office/drawing/2014/main" val="901128479"/>
                    </a:ext>
                  </a:extLst>
                </a:gridCol>
                <a:gridCol w="746003">
                  <a:extLst>
                    <a:ext uri="{9D8B030D-6E8A-4147-A177-3AD203B41FA5}">
                      <a16:colId xmlns:a16="http://schemas.microsoft.com/office/drawing/2014/main" val="2740232378"/>
                    </a:ext>
                  </a:extLst>
                </a:gridCol>
                <a:gridCol w="746003">
                  <a:extLst>
                    <a:ext uri="{9D8B030D-6E8A-4147-A177-3AD203B41FA5}">
                      <a16:colId xmlns:a16="http://schemas.microsoft.com/office/drawing/2014/main" val="3180769089"/>
                    </a:ext>
                  </a:extLst>
                </a:gridCol>
                <a:gridCol w="746003">
                  <a:extLst>
                    <a:ext uri="{9D8B030D-6E8A-4147-A177-3AD203B41FA5}">
                      <a16:colId xmlns:a16="http://schemas.microsoft.com/office/drawing/2014/main" val="1254486018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ממוצע 2023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ינואר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פברואר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מרץ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אפריל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מאי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61063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זמן המתנה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29 שניות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שניות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שניות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שניות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שניות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שניות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675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כמות פניות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06374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זימונים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7942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rtl="1" fontAlgn="b"/>
                      <a:r>
                        <a:rPr lang="he-I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אחוז תיאום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60533"/>
                  </a:ext>
                </a:extLst>
              </a:tr>
            </a:tbl>
          </a:graphicData>
        </a:graphic>
      </p:graphicFrame>
      <p:graphicFrame>
        <p:nvGraphicFramePr>
          <p:cNvPr id="11" name="תרשים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4592714"/>
              </p:ext>
            </p:extLst>
          </p:nvPr>
        </p:nvGraphicFramePr>
        <p:xfrm>
          <a:off x="858982" y="3349310"/>
          <a:ext cx="5920509" cy="2783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962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מלבן 17"/>
          <p:cNvSpPr/>
          <p:nvPr/>
        </p:nvSpPr>
        <p:spPr>
          <a:xfrm>
            <a:off x="7392826" y="132249"/>
            <a:ext cx="44434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פניות </a:t>
            </a:r>
            <a:r>
              <a:rPr kumimoji="0" lang="he-IL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בדיגיטל</a:t>
            </a: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– כמות ו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SLA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30" name="Picture 6" descr="Email - Free communications ic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03" y="3667309"/>
            <a:ext cx="445975" cy="47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Icon | Whats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447" y="299392"/>
            <a:ext cx="403031" cy="40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קבוצה 9"/>
          <p:cNvGrpSpPr/>
          <p:nvPr/>
        </p:nvGrpSpPr>
        <p:grpSpPr>
          <a:xfrm>
            <a:off x="0" y="6566612"/>
            <a:ext cx="12192000" cy="336476"/>
            <a:chOff x="0" y="6163410"/>
            <a:chExt cx="12575149" cy="694590"/>
          </a:xfrm>
        </p:grpSpPr>
        <p:sp>
          <p:nvSpPr>
            <p:cNvPr id="11" name="מלבן 10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2" name="תמונה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graphicFrame>
        <p:nvGraphicFramePr>
          <p:cNvPr id="6" name="טבלה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939685"/>
              </p:ext>
            </p:extLst>
          </p:nvPr>
        </p:nvGraphicFramePr>
        <p:xfrm>
          <a:off x="942109" y="2318580"/>
          <a:ext cx="5002644" cy="1076581"/>
        </p:xfrm>
        <a:graphic>
          <a:graphicData uri="http://schemas.openxmlformats.org/drawingml/2006/table">
            <a:tbl>
              <a:tblPr rtl="1" firstRow="1" bandRow="1"/>
              <a:tblGrid>
                <a:gridCol w="833774">
                  <a:extLst>
                    <a:ext uri="{9D8B030D-6E8A-4147-A177-3AD203B41FA5}">
                      <a16:colId xmlns:a16="http://schemas.microsoft.com/office/drawing/2014/main" val="3124438066"/>
                    </a:ext>
                  </a:extLst>
                </a:gridCol>
                <a:gridCol w="833774">
                  <a:extLst>
                    <a:ext uri="{9D8B030D-6E8A-4147-A177-3AD203B41FA5}">
                      <a16:colId xmlns:a16="http://schemas.microsoft.com/office/drawing/2014/main" val="3429092687"/>
                    </a:ext>
                  </a:extLst>
                </a:gridCol>
                <a:gridCol w="833774">
                  <a:extLst>
                    <a:ext uri="{9D8B030D-6E8A-4147-A177-3AD203B41FA5}">
                      <a16:colId xmlns:a16="http://schemas.microsoft.com/office/drawing/2014/main" val="183560194"/>
                    </a:ext>
                  </a:extLst>
                </a:gridCol>
                <a:gridCol w="833774">
                  <a:extLst>
                    <a:ext uri="{9D8B030D-6E8A-4147-A177-3AD203B41FA5}">
                      <a16:colId xmlns:a16="http://schemas.microsoft.com/office/drawing/2014/main" val="3122393893"/>
                    </a:ext>
                  </a:extLst>
                </a:gridCol>
                <a:gridCol w="833774">
                  <a:extLst>
                    <a:ext uri="{9D8B030D-6E8A-4147-A177-3AD203B41FA5}">
                      <a16:colId xmlns:a16="http://schemas.microsoft.com/office/drawing/2014/main" val="2202782701"/>
                    </a:ext>
                  </a:extLst>
                </a:gridCol>
                <a:gridCol w="833774">
                  <a:extLst>
                    <a:ext uri="{9D8B030D-6E8A-4147-A177-3AD203B41FA5}">
                      <a16:colId xmlns:a16="http://schemas.microsoft.com/office/drawing/2014/main" val="1771073550"/>
                    </a:ext>
                  </a:extLst>
                </a:gridCol>
              </a:tblGrid>
              <a:tr h="227680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206986"/>
                  </a:ext>
                </a:extLst>
              </a:tr>
              <a:tr h="22768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ינואר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פברואר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מרץ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אפריל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מאי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11419"/>
                  </a:ext>
                </a:extLst>
              </a:tr>
              <a:tr h="213385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ווצאפ שירות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00:05:22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00:06:04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00:05:44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00:03:29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00:03:21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83483"/>
                  </a:ext>
                </a:extLst>
              </a:tr>
              <a:tr h="301856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ווצאפ מכירות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00:04:10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00:06:45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00:04:11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00:03:22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00:03:16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88457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866909" y="1496289"/>
            <a:ext cx="248924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ניתן לראות גידול בכמויות הפניות בערוצי </a:t>
            </a:r>
            <a:r>
              <a:rPr kumimoji="0" lang="he-I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הדיגיטאל</a:t>
            </a:r>
            <a:r>
              <a: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בהשוואה ל-2023 ערוצים מרכזיים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ווטסאפ</a:t>
            </a:r>
            <a:r>
              <a: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ואי מייל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51605"/>
              </p:ext>
            </p:extLst>
          </p:nvPr>
        </p:nvGraphicFramePr>
        <p:xfrm>
          <a:off x="929103" y="69705"/>
          <a:ext cx="5002645" cy="2188470"/>
        </p:xfrm>
        <a:graphic>
          <a:graphicData uri="http://schemas.openxmlformats.org/drawingml/2006/table">
            <a:tbl>
              <a:tblPr rtl="1"/>
              <a:tblGrid>
                <a:gridCol w="836715">
                  <a:extLst>
                    <a:ext uri="{9D8B030D-6E8A-4147-A177-3AD203B41FA5}">
                      <a16:colId xmlns:a16="http://schemas.microsoft.com/office/drawing/2014/main" val="1094005137"/>
                    </a:ext>
                  </a:extLst>
                </a:gridCol>
                <a:gridCol w="670815">
                  <a:extLst>
                    <a:ext uri="{9D8B030D-6E8A-4147-A177-3AD203B41FA5}">
                      <a16:colId xmlns:a16="http://schemas.microsoft.com/office/drawing/2014/main" val="3314537543"/>
                    </a:ext>
                  </a:extLst>
                </a:gridCol>
                <a:gridCol w="757382">
                  <a:extLst>
                    <a:ext uri="{9D8B030D-6E8A-4147-A177-3AD203B41FA5}">
                      <a16:colId xmlns:a16="http://schemas.microsoft.com/office/drawing/2014/main" val="603036294"/>
                    </a:ext>
                  </a:extLst>
                </a:gridCol>
                <a:gridCol w="831272">
                  <a:extLst>
                    <a:ext uri="{9D8B030D-6E8A-4147-A177-3AD203B41FA5}">
                      <a16:colId xmlns:a16="http://schemas.microsoft.com/office/drawing/2014/main" val="1058457120"/>
                    </a:ext>
                  </a:extLst>
                </a:gridCol>
                <a:gridCol w="498764">
                  <a:extLst>
                    <a:ext uri="{9D8B030D-6E8A-4147-A177-3AD203B41FA5}">
                      <a16:colId xmlns:a16="http://schemas.microsoft.com/office/drawing/2014/main" val="3980419822"/>
                    </a:ext>
                  </a:extLst>
                </a:gridCol>
                <a:gridCol w="570982">
                  <a:extLst>
                    <a:ext uri="{9D8B030D-6E8A-4147-A177-3AD203B41FA5}">
                      <a16:colId xmlns:a16="http://schemas.microsoft.com/office/drawing/2014/main" val="3973255164"/>
                    </a:ext>
                  </a:extLst>
                </a:gridCol>
                <a:gridCol w="836715">
                  <a:extLst>
                    <a:ext uri="{9D8B030D-6E8A-4147-A177-3AD203B41FA5}">
                      <a16:colId xmlns:a16="http://schemas.microsoft.com/office/drawing/2014/main" val="788839099"/>
                    </a:ext>
                  </a:extLst>
                </a:gridCol>
              </a:tblGrid>
              <a:tr h="116941">
                <a:tc gridSpan="5">
                  <a:txBody>
                    <a:bodyPr/>
                    <a:lstStyle/>
                    <a:p>
                      <a:pPr algn="ctr" rtl="0" fontAlgn="t"/>
                      <a:r>
                        <a:rPr lang="he-I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כמות פניות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endParaRPr lang="he-IL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523999"/>
                  </a:ext>
                </a:extLst>
              </a:tr>
              <a:tr h="61221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ינואר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פברואר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מרץ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אפריל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מאי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גידול  ממוצע ינואר עד מרץ % ממוצע חודשי בהשוואה ל-2023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366440"/>
                  </a:ext>
                </a:extLst>
              </a:tr>
              <a:tr h="155039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סה"כ ווצאפ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2,050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81142"/>
                  </a:ext>
                </a:extLst>
              </a:tr>
              <a:tr h="155039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ווצאפ שירות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255305"/>
                  </a:ext>
                </a:extLst>
              </a:tr>
              <a:tr h="236480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ווצאפ מכירות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322881"/>
                  </a:ext>
                </a:extLst>
              </a:tr>
              <a:tr h="155039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ווצאפ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25646"/>
                  </a:ext>
                </a:extLst>
              </a:tr>
            </a:tbl>
          </a:graphicData>
        </a:graphic>
      </p:graphicFrame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400505"/>
              </p:ext>
            </p:extLst>
          </p:nvPr>
        </p:nvGraphicFramePr>
        <p:xfrm>
          <a:off x="942108" y="3468369"/>
          <a:ext cx="5002645" cy="1762760"/>
        </p:xfrm>
        <a:graphic>
          <a:graphicData uri="http://schemas.openxmlformats.org/drawingml/2006/table">
            <a:tbl>
              <a:tblPr rtl="1"/>
              <a:tblGrid>
                <a:gridCol w="570718">
                  <a:extLst>
                    <a:ext uri="{9D8B030D-6E8A-4147-A177-3AD203B41FA5}">
                      <a16:colId xmlns:a16="http://schemas.microsoft.com/office/drawing/2014/main" val="150829669"/>
                    </a:ext>
                  </a:extLst>
                </a:gridCol>
                <a:gridCol w="570718">
                  <a:extLst>
                    <a:ext uri="{9D8B030D-6E8A-4147-A177-3AD203B41FA5}">
                      <a16:colId xmlns:a16="http://schemas.microsoft.com/office/drawing/2014/main" val="323647241"/>
                    </a:ext>
                  </a:extLst>
                </a:gridCol>
                <a:gridCol w="570718">
                  <a:extLst>
                    <a:ext uri="{9D8B030D-6E8A-4147-A177-3AD203B41FA5}">
                      <a16:colId xmlns:a16="http://schemas.microsoft.com/office/drawing/2014/main" val="2492796606"/>
                    </a:ext>
                  </a:extLst>
                </a:gridCol>
                <a:gridCol w="570718">
                  <a:extLst>
                    <a:ext uri="{9D8B030D-6E8A-4147-A177-3AD203B41FA5}">
                      <a16:colId xmlns:a16="http://schemas.microsoft.com/office/drawing/2014/main" val="1166328793"/>
                    </a:ext>
                  </a:extLst>
                </a:gridCol>
                <a:gridCol w="948168">
                  <a:extLst>
                    <a:ext uri="{9D8B030D-6E8A-4147-A177-3AD203B41FA5}">
                      <a16:colId xmlns:a16="http://schemas.microsoft.com/office/drawing/2014/main" val="3255208557"/>
                    </a:ext>
                  </a:extLst>
                </a:gridCol>
                <a:gridCol w="948168">
                  <a:extLst>
                    <a:ext uri="{9D8B030D-6E8A-4147-A177-3AD203B41FA5}">
                      <a16:colId xmlns:a16="http://schemas.microsoft.com/office/drawing/2014/main" val="1062710043"/>
                    </a:ext>
                  </a:extLst>
                </a:gridCol>
                <a:gridCol w="823437">
                  <a:extLst>
                    <a:ext uri="{9D8B030D-6E8A-4147-A177-3AD203B41FA5}">
                      <a16:colId xmlns:a16="http://schemas.microsoft.com/office/drawing/2014/main" val="4155774836"/>
                    </a:ext>
                  </a:extLst>
                </a:gridCol>
              </a:tblGrid>
              <a:tr h="251613">
                <a:tc gridSpan="7">
                  <a:txBody>
                    <a:bodyPr/>
                    <a:lstStyle/>
                    <a:p>
                      <a:pPr algn="ctr" rtl="0" fontAlgn="t"/>
                      <a:r>
                        <a:rPr lang="he-I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כמות פניות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632915"/>
                  </a:ext>
                </a:extLst>
              </a:tr>
              <a:tr h="63392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ינואר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פברואר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מרץ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אפריל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מאי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גידול % ממוצע חודשי בהשוואה ל-2023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5177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אימייל שירות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263118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אימייל מכירות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924841"/>
                  </a:ext>
                </a:extLst>
              </a:tr>
            </a:tbl>
          </a:graphicData>
        </a:graphic>
      </p:graphicFrame>
      <p:graphicFrame>
        <p:nvGraphicFramePr>
          <p:cNvPr id="5" name="טבלה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9436"/>
              </p:ext>
            </p:extLst>
          </p:nvPr>
        </p:nvGraphicFramePr>
        <p:xfrm>
          <a:off x="955079" y="5186666"/>
          <a:ext cx="4989674" cy="1305560"/>
        </p:xfrm>
        <a:graphic>
          <a:graphicData uri="http://schemas.openxmlformats.org/drawingml/2006/table">
            <a:tbl>
              <a:tblPr rtl="1"/>
              <a:tblGrid>
                <a:gridCol w="607879">
                  <a:extLst>
                    <a:ext uri="{9D8B030D-6E8A-4147-A177-3AD203B41FA5}">
                      <a16:colId xmlns:a16="http://schemas.microsoft.com/office/drawing/2014/main" val="1426651527"/>
                    </a:ext>
                  </a:extLst>
                </a:gridCol>
                <a:gridCol w="783347">
                  <a:extLst>
                    <a:ext uri="{9D8B030D-6E8A-4147-A177-3AD203B41FA5}">
                      <a16:colId xmlns:a16="http://schemas.microsoft.com/office/drawing/2014/main" val="3951611120"/>
                    </a:ext>
                  </a:extLst>
                </a:gridCol>
                <a:gridCol w="822036">
                  <a:extLst>
                    <a:ext uri="{9D8B030D-6E8A-4147-A177-3AD203B41FA5}">
                      <a16:colId xmlns:a16="http://schemas.microsoft.com/office/drawing/2014/main" val="3193923605"/>
                    </a:ext>
                  </a:extLst>
                </a:gridCol>
                <a:gridCol w="951346">
                  <a:extLst>
                    <a:ext uri="{9D8B030D-6E8A-4147-A177-3AD203B41FA5}">
                      <a16:colId xmlns:a16="http://schemas.microsoft.com/office/drawing/2014/main" val="1888432293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2671343167"/>
                    </a:ext>
                  </a:extLst>
                </a:gridCol>
                <a:gridCol w="892194">
                  <a:extLst>
                    <a:ext uri="{9D8B030D-6E8A-4147-A177-3AD203B41FA5}">
                      <a16:colId xmlns:a16="http://schemas.microsoft.com/office/drawing/2014/main" val="109065931"/>
                    </a:ext>
                  </a:extLst>
                </a:gridCol>
              </a:tblGrid>
              <a:tr h="223288">
                <a:tc gridSpan="5"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SLA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354102"/>
                  </a:ext>
                </a:extLst>
              </a:tr>
              <a:tr h="223288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ינואר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פברואר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מרץ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אפריל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he-I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מאי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74382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אימייל שירות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01:35:22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01:12:19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01:08:54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01:04:31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01:05:19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27626"/>
                  </a:ext>
                </a:extLst>
              </a:tr>
              <a:tr h="296033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אימייל מכירות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01:15:30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01:14:01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01:13:09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01:11:02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01:13:58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85262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03578" y="5691973"/>
            <a:ext cx="248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</a:t>
            </a:r>
            <a:r>
              <a:rPr lang="he-IL" dirty="0"/>
              <a:t>:</a:t>
            </a:r>
            <a:r>
              <a:rPr lang="en-US" dirty="0"/>
              <a:t>MM</a:t>
            </a:r>
            <a:r>
              <a:rPr lang="he-IL" dirty="0"/>
              <a:t>:</a:t>
            </a:r>
            <a:r>
              <a:rPr lang="en-US" dirty="0"/>
              <a:t>HH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4903578" y="2813508"/>
            <a:ext cx="248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</a:t>
            </a:r>
            <a:r>
              <a:rPr lang="he-IL" dirty="0"/>
              <a:t>:</a:t>
            </a:r>
            <a:r>
              <a:rPr lang="en-US" dirty="0"/>
              <a:t>MM</a:t>
            </a:r>
            <a:r>
              <a:rPr lang="he-IL" dirty="0"/>
              <a:t>:</a:t>
            </a:r>
            <a:r>
              <a:rPr lang="en-US" dirty="0"/>
              <a:t>HH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1707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מלבן 17"/>
          <p:cNvSpPr/>
          <p:nvPr/>
        </p:nvSpPr>
        <p:spPr>
          <a:xfrm>
            <a:off x="4092166" y="438495"/>
            <a:ext cx="72799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he-IL" sz="3200" b="1" noProof="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העברת פעילות בכלל המותגים   - </a:t>
            </a:r>
            <a:r>
              <a:rPr lang="he-IL" sz="3200" b="1" noProof="0" dirty="0" err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סושיאל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3" name="קבוצה 12"/>
          <p:cNvGrpSpPr/>
          <p:nvPr/>
        </p:nvGrpSpPr>
        <p:grpSpPr>
          <a:xfrm>
            <a:off x="0" y="6263599"/>
            <a:ext cx="12192000" cy="602544"/>
            <a:chOff x="0" y="6163410"/>
            <a:chExt cx="12575149" cy="694590"/>
          </a:xfrm>
        </p:grpSpPr>
        <p:sp>
          <p:nvSpPr>
            <p:cNvPr id="14" name="מלבן 13"/>
            <p:cNvSpPr/>
            <p:nvPr/>
          </p:nvSpPr>
          <p:spPr>
            <a:xfrm>
              <a:off x="0" y="6163410"/>
              <a:ext cx="12575149" cy="694590"/>
            </a:xfrm>
            <a:prstGeom prst="rect">
              <a:avLst/>
            </a:prstGeom>
            <a:solidFill>
              <a:srgbClr val="0F345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5" name="תמונה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030" y="6261407"/>
              <a:ext cx="2444542" cy="474626"/>
            </a:xfrm>
            <a:prstGeom prst="rect">
              <a:avLst/>
            </a:prstGeom>
          </p:spPr>
        </p:pic>
      </p:grpSp>
      <p:sp>
        <p:nvSpPr>
          <p:cNvPr id="3" name="מלבן 2"/>
          <p:cNvSpPr/>
          <p:nvPr/>
        </p:nvSpPr>
        <p:spPr>
          <a:xfrm>
            <a:off x="6328605" y="2835027"/>
            <a:ext cx="578818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1600" b="1" u="sng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מכירות 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e-IL" sz="1200" dirty="0">
                <a:solidFill>
                  <a:prstClr val="black"/>
                </a:solidFill>
              </a:rPr>
              <a:t>סבבי מענה בערוצי המדיה ניתנים כל שעה, גם בימי שישי נעשים שני סבבים.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e-IL" sz="1200" dirty="0">
                <a:solidFill>
                  <a:prstClr val="black"/>
                </a:solidFill>
              </a:rPr>
              <a:t>הרשת הפעילה ביותר הינה </a:t>
            </a:r>
            <a:r>
              <a:rPr lang="he-IL" sz="1200" dirty="0" err="1">
                <a:solidFill>
                  <a:prstClr val="black"/>
                </a:solidFill>
              </a:rPr>
              <a:t>הפייסבוק</a:t>
            </a:r>
            <a:r>
              <a:rPr lang="he-IL" sz="1200" dirty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e-IL" sz="1200" dirty="0">
                <a:solidFill>
                  <a:prstClr val="black"/>
                </a:solidFill>
              </a:rPr>
              <a:t>מכלל פניות המכירה בחודש אפריל, הועברו 32 </a:t>
            </a:r>
            <a:r>
              <a:rPr lang="he-IL" sz="1200" dirty="0" err="1">
                <a:solidFill>
                  <a:prstClr val="black"/>
                </a:solidFill>
              </a:rPr>
              <a:t>לידים</a:t>
            </a:r>
            <a:r>
              <a:rPr lang="he-IL" sz="1200" dirty="0">
                <a:solidFill>
                  <a:prstClr val="black"/>
                </a:solidFill>
              </a:rPr>
              <a:t> לצוות המכירות של המוקד.</a:t>
            </a:r>
          </a:p>
          <a:p>
            <a:pPr lvl="0">
              <a:lnSpc>
                <a:spcPct val="150000"/>
              </a:lnSpc>
              <a:defRPr/>
            </a:pPr>
            <a:r>
              <a:rPr lang="he-IL" sz="1200" b="1" dirty="0">
                <a:solidFill>
                  <a:prstClr val="black"/>
                </a:solidFill>
              </a:rPr>
              <a:t>השאלות הנפוצות ביותר הן: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e-IL" sz="1200" b="1" dirty="0">
                <a:solidFill>
                  <a:prstClr val="black"/>
                </a:solidFill>
              </a:rPr>
              <a:t>מחיר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e-IL" sz="1200" b="1" dirty="0">
                <a:solidFill>
                  <a:prstClr val="black"/>
                </a:solidFill>
              </a:rPr>
              <a:t>אספקה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e-IL" sz="1200" b="1" dirty="0">
                <a:solidFill>
                  <a:prstClr val="black"/>
                </a:solidFill>
              </a:rPr>
              <a:t>טרייד אין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e-IL" sz="1200" b="1" dirty="0">
                <a:solidFill>
                  <a:prstClr val="black"/>
                </a:solidFill>
              </a:rPr>
              <a:t>דגמים חשמליים/היברידיים</a:t>
            </a:r>
            <a:endParaRPr lang="he-IL" sz="1200" dirty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e-IL" sz="1200" b="1" dirty="0">
                <a:solidFill>
                  <a:prstClr val="black"/>
                </a:solidFill>
              </a:rPr>
              <a:t>דגמי 2024- צפי מועדי השקה, מחירים וכדומה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e-IL" sz="1200" b="1" dirty="0">
                <a:solidFill>
                  <a:prstClr val="black"/>
                </a:solidFill>
              </a:rPr>
              <a:t>מפרט הרכב</a:t>
            </a:r>
          </a:p>
        </p:txBody>
      </p:sp>
      <p:sp>
        <p:nvSpPr>
          <p:cNvPr id="4" name="מלבן 3"/>
          <p:cNvSpPr/>
          <p:nvPr/>
        </p:nvSpPr>
        <p:spPr>
          <a:xfrm>
            <a:off x="5266927" y="2830258"/>
            <a:ext cx="8290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he-IL" b="1" u="sng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שרות 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232605" y="32272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200" dirty="0"/>
              <a:t>פניות שעוסקות בשרות (לקוח שמתלונן)- הפנייה אל הלקוח עוברת לפרטי (מסנג'ר) עם מענה פומבי לתגובתו כי פנינו אליו גם בפרטי להמשך טיפול. יש היענות יותר גבוהה של לקוחות שמשתפים פעולה וניתן אז להמשיך טיפול.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200" dirty="0"/>
              <a:t>פרטי הלקוח מועברים אל מרכז קשרי הלקוחות וממשיכים טיפול מול הנציגים.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200" dirty="0"/>
              <a:t>ניתן לראות עלייה של כמות פניות השרות כחלק מקמפיין השרות </a:t>
            </a:r>
            <a:r>
              <a:rPr lang="he-IL" sz="1200" dirty="0" err="1"/>
              <a:t>בפייסבוק</a:t>
            </a:r>
            <a:r>
              <a:rPr lang="he-IL" sz="1200" dirty="0"/>
              <a:t>. </a:t>
            </a:r>
          </a:p>
          <a:p>
            <a:pPr>
              <a:lnSpc>
                <a:spcPct val="150000"/>
              </a:lnSpc>
            </a:pPr>
            <a:endParaRPr lang="he-IL" sz="1200" dirty="0"/>
          </a:p>
        </p:txBody>
      </p:sp>
      <p:graphicFrame>
        <p:nvGraphicFramePr>
          <p:cNvPr id="5" name="טבלה 4"/>
          <p:cNvGraphicFramePr>
            <a:graphicFrameLocks noGrp="1"/>
          </p:cNvGraphicFramePr>
          <p:nvPr/>
        </p:nvGraphicFramePr>
        <p:xfrm>
          <a:off x="3204749" y="1074298"/>
          <a:ext cx="8757924" cy="1569720"/>
        </p:xfrm>
        <a:graphic>
          <a:graphicData uri="http://schemas.openxmlformats.org/drawingml/2006/table">
            <a:tbl>
              <a:tblPr rtl="1" firstRow="1" bandRow="1">
                <a:tableStyleId>{F5AB1C69-6EDB-4FF4-983F-18BD219EF322}</a:tableStyleId>
              </a:tblPr>
              <a:tblGrid>
                <a:gridCol w="729827">
                  <a:extLst>
                    <a:ext uri="{9D8B030D-6E8A-4147-A177-3AD203B41FA5}">
                      <a16:colId xmlns:a16="http://schemas.microsoft.com/office/drawing/2014/main" val="2591944812"/>
                    </a:ext>
                  </a:extLst>
                </a:gridCol>
                <a:gridCol w="729827">
                  <a:extLst>
                    <a:ext uri="{9D8B030D-6E8A-4147-A177-3AD203B41FA5}">
                      <a16:colId xmlns:a16="http://schemas.microsoft.com/office/drawing/2014/main" val="352913571"/>
                    </a:ext>
                  </a:extLst>
                </a:gridCol>
                <a:gridCol w="729827">
                  <a:extLst>
                    <a:ext uri="{9D8B030D-6E8A-4147-A177-3AD203B41FA5}">
                      <a16:colId xmlns:a16="http://schemas.microsoft.com/office/drawing/2014/main" val="1230990019"/>
                    </a:ext>
                  </a:extLst>
                </a:gridCol>
                <a:gridCol w="729827">
                  <a:extLst>
                    <a:ext uri="{9D8B030D-6E8A-4147-A177-3AD203B41FA5}">
                      <a16:colId xmlns:a16="http://schemas.microsoft.com/office/drawing/2014/main" val="216456773"/>
                    </a:ext>
                  </a:extLst>
                </a:gridCol>
                <a:gridCol w="729827">
                  <a:extLst>
                    <a:ext uri="{9D8B030D-6E8A-4147-A177-3AD203B41FA5}">
                      <a16:colId xmlns:a16="http://schemas.microsoft.com/office/drawing/2014/main" val="3846034642"/>
                    </a:ext>
                  </a:extLst>
                </a:gridCol>
                <a:gridCol w="729827">
                  <a:extLst>
                    <a:ext uri="{9D8B030D-6E8A-4147-A177-3AD203B41FA5}">
                      <a16:colId xmlns:a16="http://schemas.microsoft.com/office/drawing/2014/main" val="3657530376"/>
                    </a:ext>
                  </a:extLst>
                </a:gridCol>
                <a:gridCol w="729827">
                  <a:extLst>
                    <a:ext uri="{9D8B030D-6E8A-4147-A177-3AD203B41FA5}">
                      <a16:colId xmlns:a16="http://schemas.microsoft.com/office/drawing/2014/main" val="4250806830"/>
                    </a:ext>
                  </a:extLst>
                </a:gridCol>
                <a:gridCol w="851743">
                  <a:extLst>
                    <a:ext uri="{9D8B030D-6E8A-4147-A177-3AD203B41FA5}">
                      <a16:colId xmlns:a16="http://schemas.microsoft.com/office/drawing/2014/main" val="2890971248"/>
                    </a:ext>
                  </a:extLst>
                </a:gridCol>
                <a:gridCol w="734422">
                  <a:extLst>
                    <a:ext uri="{9D8B030D-6E8A-4147-A177-3AD203B41FA5}">
                      <a16:colId xmlns:a16="http://schemas.microsoft.com/office/drawing/2014/main" val="1450093324"/>
                    </a:ext>
                  </a:extLst>
                </a:gridCol>
                <a:gridCol w="603316">
                  <a:extLst>
                    <a:ext uri="{9D8B030D-6E8A-4147-A177-3AD203B41FA5}">
                      <a16:colId xmlns:a16="http://schemas.microsoft.com/office/drawing/2014/main" val="727858550"/>
                    </a:ext>
                  </a:extLst>
                </a:gridCol>
                <a:gridCol w="729827">
                  <a:extLst>
                    <a:ext uri="{9D8B030D-6E8A-4147-A177-3AD203B41FA5}">
                      <a16:colId xmlns:a16="http://schemas.microsoft.com/office/drawing/2014/main" val="3342603167"/>
                    </a:ext>
                  </a:extLst>
                </a:gridCol>
                <a:gridCol w="729827">
                  <a:extLst>
                    <a:ext uri="{9D8B030D-6E8A-4147-A177-3AD203B41FA5}">
                      <a16:colId xmlns:a16="http://schemas.microsoft.com/office/drawing/2014/main" val="254557988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pPr rtl="1"/>
                      <a:endParaRPr lang="he-IL" dirty="0"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7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 dirty="0"/>
                        <a:t>יולי 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 dirty="0"/>
                        <a:t>אוגוסט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 dirty="0"/>
                        <a:t>ספטמבר 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 dirty="0"/>
                        <a:t>אוקטובר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 dirty="0"/>
                        <a:t>נובמבר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 dirty="0"/>
                        <a:t>דצמבר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/>
                        <a:t>ינואר</a:t>
                      </a:r>
                      <a:r>
                        <a:rPr lang="he-IL" sz="1200" baseline="0" dirty="0"/>
                        <a:t> 2024</a:t>
                      </a:r>
                      <a:endParaRPr lang="he-IL" sz="1200" dirty="0">
                        <a:latin typeface="+mn-lt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/>
                        <a:t>פברואר</a:t>
                      </a:r>
                      <a:endParaRPr lang="he-IL" sz="1200" dirty="0">
                        <a:latin typeface="+mn-lt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latin typeface="+mn-lt"/>
                          <a:cs typeface="+mn-cs"/>
                        </a:rPr>
                        <a:t>מרץ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latin typeface="+mn-lt"/>
                          <a:cs typeface="+mn-cs"/>
                        </a:rPr>
                        <a:t>אפריל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latin typeface="+mn-lt"/>
                          <a:cs typeface="+mn-cs"/>
                        </a:rPr>
                        <a:t>מאי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96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e-IL" sz="1200" dirty="0"/>
                        <a:t>שירות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 dirty="0"/>
                        <a:t>39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937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e-IL" sz="1200" dirty="0"/>
                        <a:t>מכירות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245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201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209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37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236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200" dirty="0"/>
                        <a:t>344</a:t>
                      </a:r>
                      <a:endParaRPr lang="he-IL" sz="1200" dirty="0">
                        <a:latin typeface="Calibri" panose="020F0502020204030204" pitchFamily="34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200" dirty="0">
                          <a:cs typeface="+mn-cs"/>
                        </a:rPr>
                        <a:t>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642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6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2097068" y="2278822"/>
            <a:ext cx="75038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נתונים - מכירות</a:t>
            </a:r>
          </a:p>
        </p:txBody>
      </p:sp>
      <p:cxnSp>
        <p:nvCxnSpPr>
          <p:cNvPr id="7" name="מחבר ישר 6"/>
          <p:cNvCxnSpPr/>
          <p:nvPr/>
        </p:nvCxnSpPr>
        <p:spPr>
          <a:xfrm>
            <a:off x="2678543" y="3223047"/>
            <a:ext cx="67692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31762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12060</TotalTime>
  <Words>1320</Words>
  <Application>Microsoft Office PowerPoint</Application>
  <PresentationFormat>Widescreen</PresentationFormat>
  <Paragraphs>575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Champion Motors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עידית בית הלחמי</dc:creator>
  <cp:lastModifiedBy>ליבנה תמיר</cp:lastModifiedBy>
  <cp:revision>800</cp:revision>
  <dcterms:created xsi:type="dcterms:W3CDTF">2022-03-24T16:56:48Z</dcterms:created>
  <dcterms:modified xsi:type="dcterms:W3CDTF">2024-06-26T12:24:51Z</dcterms:modified>
</cp:coreProperties>
</file>